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29" r:id="rId1"/>
  </p:sldMasterIdLst>
  <p:notesMasterIdLst>
    <p:notesMasterId r:id="rId11"/>
  </p:notesMasterIdLst>
  <p:handoutMasterIdLst>
    <p:handoutMasterId r:id="rId12"/>
  </p:handoutMasterIdLst>
  <p:sldIdLst>
    <p:sldId id="256" r:id="rId2"/>
    <p:sldId id="275" r:id="rId3"/>
    <p:sldId id="283" r:id="rId4"/>
    <p:sldId id="285" r:id="rId5"/>
    <p:sldId id="287" r:id="rId6"/>
    <p:sldId id="262" r:id="rId7"/>
    <p:sldId id="273" r:id="rId8"/>
    <p:sldId id="269" r:id="rId9"/>
    <p:sldId id="271" r:id="rId10"/>
  </p:sldIdLst>
  <p:sldSz cx="9144000" cy="5715000" type="screen16x1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47A5F"/>
    <a:srgbClr val="00D6A3"/>
    <a:srgbClr val="1DFFC9"/>
    <a:srgbClr val="69FFC6"/>
    <a:srgbClr val="8E3600"/>
    <a:srgbClr val="FF8D69"/>
    <a:srgbClr val="5B2B11"/>
    <a:srgbClr val="E55437"/>
    <a:srgbClr val="FFA78B"/>
    <a:srgbClr val="000E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66" autoAdjust="0"/>
    <p:restoredTop sz="78692" autoAdjust="0"/>
  </p:normalViewPr>
  <p:slideViewPr>
    <p:cSldViewPr>
      <p:cViewPr>
        <p:scale>
          <a:sx n="110" d="100"/>
          <a:sy n="110" d="100"/>
        </p:scale>
        <p:origin x="-1764" y="-360"/>
      </p:cViewPr>
      <p:guideLst>
        <p:guide orient="horz" pos="120"/>
        <p:guide orient="horz" pos="746"/>
        <p:guide orient="horz" pos="1237"/>
        <p:guide orient="horz" pos="1000"/>
        <p:guide orient="horz" pos="2280"/>
        <p:guide orient="horz" pos="3248"/>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6624"/>
    </p:cViewPr>
  </p:sorterViewPr>
  <p:notesViewPr>
    <p:cSldViewPr showGuides="1">
      <p:cViewPr varScale="1">
        <p:scale>
          <a:sx n="64" d="100"/>
          <a:sy n="64" d="100"/>
        </p:scale>
        <p:origin x="-2814"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Light" pitchFamily="34" charset="0"/>
              </a:rPr>
              <a:t>Tech·Ed</a:t>
            </a:r>
            <a:r>
              <a:rPr lang="en-US" dirty="0" smtClean="0">
                <a:latin typeface="Segoe UI Light" pitchFamily="34" charset="0"/>
              </a:rPr>
              <a:t>  North America 2009</a:t>
            </a:r>
            <a:endParaRPr lang="en-US"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dirty="0" smtClean="0">
                <a:latin typeface="Trebuchet MS" pitchFamily="34" charset="0"/>
              </a:rPr>
              <a:t>May 11 – 15, 2009</a:t>
            </a:r>
            <a:endParaRPr lang="en-US"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Trebuchet MS" pitchFamily="34" charset="0"/>
              </a:rPr>
            </a:br>
            <a:r>
              <a:rPr lang="en-US" sz="500" dirty="0" smtClean="0">
                <a:solidFill>
                  <a:srgbClr val="000000"/>
                </a:solidFill>
                <a:latin typeface="Trebuchet MS"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Trebuchet MS" pitchFamily="34" charset="0"/>
              </a:rPr>
              <a:pPr/>
              <a:t>‹#›</a:t>
            </a:fld>
            <a:endParaRPr lang="en-US" dirty="0">
              <a:latin typeface="Trebuchet MS" pitchFamily="34" charset="0"/>
            </a:endParaRPr>
          </a:p>
        </p:txBody>
      </p:sp>
    </p:spTree>
    <p:extLst>
      <p:ext uri="{BB962C8B-B14F-4D97-AF65-F5344CB8AC3E}">
        <p14:creationId xmlns:p14="http://schemas.microsoft.com/office/powerpoint/2010/main" val="32533389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57792259"/>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a:t>
            </a:fld>
            <a:endParaRPr lang="en-US" dirty="0"/>
          </a:p>
        </p:txBody>
      </p:sp>
    </p:spTree>
    <p:extLst>
      <p:ext uri="{BB962C8B-B14F-4D97-AF65-F5344CB8AC3E}">
        <p14:creationId xmlns:p14="http://schemas.microsoft.com/office/powerpoint/2010/main" val="4091349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a:t>
            </a:fld>
            <a:endParaRPr lang="en-US" dirty="0"/>
          </a:p>
        </p:txBody>
      </p:sp>
    </p:spTree>
    <p:extLst>
      <p:ext uri="{BB962C8B-B14F-4D97-AF65-F5344CB8AC3E}">
        <p14:creationId xmlns:p14="http://schemas.microsoft.com/office/powerpoint/2010/main" val="2616244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4062830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1327741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666768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
        <p:nvSpPr>
          <p:cNvPr id="6" name="Slide Image Placeholder 5"/>
          <p:cNvSpPr>
            <a:spLocks noGrp="1" noRot="1" noChangeAspect="1"/>
          </p:cNvSpPr>
          <p:nvPr>
            <p:ph type="sldImg"/>
          </p:nvPr>
        </p:nvSpPr>
        <p:spPr>
          <a:xfrm>
            <a:off x="1162050" y="457200"/>
            <a:ext cx="4483100" cy="2801938"/>
          </a:xfrm>
        </p:spPr>
      </p:sp>
      <p:sp>
        <p:nvSpPr>
          <p:cNvPr id="7" name="Notes Placeholder 6"/>
          <p:cNvSpPr>
            <a:spLocks noGrp="1"/>
          </p:cNvSpPr>
          <p:nvPr>
            <p:ph type="body" idx="1"/>
          </p:nvPr>
        </p:nvSpPr>
        <p:spPr/>
        <p:txBody>
          <a:bodyPr>
            <a:normAutofit/>
          </a:bodyPr>
          <a:lstStyle/>
          <a:p>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8" name="Date Placeholder 4"/>
          <p:cNvSpPr>
            <a:spLocks noGrp="1"/>
          </p:cNvSpPr>
          <p:nvPr>
            <p:ph type="dt" idx="1"/>
          </p:nvPr>
        </p:nvSpPr>
        <p:spPr>
          <a:xfrm>
            <a:off x="3884613" y="0"/>
            <a:ext cx="2971800" cy="457200"/>
          </a:xfrm>
        </p:spPr>
        <p:txBody>
          <a:bodyPr/>
          <a:lstStyle/>
          <a:p>
            <a:fld id="{81331B57-0BE5-4F82-AA58-76F53EFF3ADA}" type="datetime8">
              <a:rPr lang="en-US" smtClean="0"/>
              <a:pPr/>
              <a:t>03.11.2010 21:44</a:t>
            </a:fld>
            <a:endParaRPr lang="en-US" dirty="0"/>
          </a:p>
        </p:txBody>
      </p:sp>
      <p:sp>
        <p:nvSpPr>
          <p:cNvPr id="9" name="Footer Placeholder 5"/>
          <p:cNvSpPr>
            <a:spLocks noGrp="1"/>
          </p:cNvSpPr>
          <p:nvPr>
            <p:ph type="ftr" sz="quarter" idx="4"/>
          </p:nvPr>
        </p:nvSpPr>
        <p:spPr>
          <a:xfrm>
            <a:off x="0" y="8685213"/>
            <a:ext cx="6172200" cy="457200"/>
          </a:xfrm>
        </p:spPr>
        <p:txBody>
          <a:bodyPr/>
          <a:lstStyle/>
          <a:p>
            <a:r>
              <a:rPr lang="en-US" smtClean="0"/>
              <a:t>© 2010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17967384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26091721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bg>
      <p:bgPr>
        <a:gradFill flip="none" rotWithShape="1">
          <a:gsLst>
            <a:gs pos="70000">
              <a:schemeClr val="bg1">
                <a:lumMod val="95000"/>
              </a:schemeClr>
            </a:gs>
            <a:gs pos="100000">
              <a:schemeClr val="bg1"/>
            </a:gs>
          </a:gsLst>
          <a:lin ang="2700000" scaled="1"/>
          <a:tileRect/>
        </a:grad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2412480" y="952500"/>
            <a:ext cx="6480000" cy="1800000"/>
          </a:xfrm>
          <a:prstGeom prst="rect">
            <a:avLst/>
          </a:prstGeom>
        </p:spPr>
        <p:txBody>
          <a:bodyPr lIns="0" tIns="0" rIns="0" bIns="0" anchor="b">
            <a:normAutofit/>
          </a:bodyPr>
          <a:lstStyle>
            <a:lvl1pPr algn="l">
              <a:defRPr sz="4000" b="0" spc="-150" baseline="0">
                <a:solidFill>
                  <a:schemeClr val="tx2"/>
                </a:solidFill>
                <a:effectLst/>
                <a:latin typeface="Segoe UI Semibold" pitchFamily="34" charset="0"/>
              </a:defRPr>
            </a:lvl1pPr>
          </a:lstStyle>
          <a:p>
            <a:r>
              <a:rPr lang="en-US" dirty="0" smtClean="0"/>
              <a:t>Title of Session</a:t>
            </a:r>
            <a:endParaRPr lang="en-US" dirty="0"/>
          </a:p>
        </p:txBody>
      </p:sp>
      <p:sp>
        <p:nvSpPr>
          <p:cNvPr id="3" name="Content Placeholder 2"/>
          <p:cNvSpPr>
            <a:spLocks noGrp="1"/>
          </p:cNvSpPr>
          <p:nvPr>
            <p:ph sz="quarter" idx="10" hasCustomPrompt="1"/>
          </p:nvPr>
        </p:nvSpPr>
        <p:spPr>
          <a:xfrm>
            <a:off x="2412480" y="2857500"/>
            <a:ext cx="6480000" cy="2160000"/>
          </a:xfrm>
          <a:prstGeom prst="rect">
            <a:avLst/>
          </a:prstGeom>
        </p:spPr>
        <p:txBody>
          <a:bodyPr/>
          <a:lstStyle>
            <a:lvl1pPr marL="0" indent="0">
              <a:spcBef>
                <a:spcPts val="0"/>
              </a:spcBef>
              <a:buFont typeface="Arial" pitchFamily="34" charset="0"/>
              <a:buNone/>
              <a:defRPr sz="2400" spc="-150" baseline="0">
                <a:solidFill>
                  <a:schemeClr val="tx2"/>
                </a:solidFill>
                <a:latin typeface="Segoe UI" pitchFamily="34" charset="0"/>
                <a:ea typeface="Segoe UI" pitchFamily="34" charset="0"/>
                <a:cs typeface="Segoe UI"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Speaker Information</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9546" y="2082824"/>
            <a:ext cx="1912033" cy="1440000"/>
          </a:xfrm>
          <a:prstGeom prst="rect">
            <a:avLst/>
          </a:prstGeom>
          <a:noFill/>
          <a:ln>
            <a:noFill/>
          </a:ln>
        </p:spPr>
      </p:pic>
      <p:pic>
        <p:nvPicPr>
          <p:cNvPr id="6" name="Picture 5" descr="spark_masthead_final.png"/>
          <p:cNvPicPr>
            <a:picLocks noChangeAspect="1"/>
          </p:cNvPicPr>
          <p:nvPr userDrawn="1"/>
        </p:nvPicPr>
        <p:blipFill>
          <a:blip r:embed="rId3" cstate="print"/>
          <a:stretch>
            <a:fillRect/>
          </a:stretch>
        </p:blipFill>
        <p:spPr>
          <a:xfrm>
            <a:off x="4747846" y="0"/>
            <a:ext cx="4396154" cy="5715000"/>
          </a:xfrm>
          <a:prstGeom prst="rect">
            <a:avLst/>
          </a:prstGeom>
        </p:spPr>
      </p:pic>
      <p:pic>
        <p:nvPicPr>
          <p:cNvPr id="4" name="Pictur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0562" y="3401169"/>
            <a:ext cx="1350000" cy="540000"/>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mp; Column">
    <p:spTree>
      <p:nvGrpSpPr>
        <p:cNvPr id="1" name=""/>
        <p:cNvGrpSpPr/>
        <p:nvPr/>
      </p:nvGrpSpPr>
      <p:grpSpPr>
        <a:xfrm>
          <a:off x="0" y="0"/>
          <a:ext cx="0" cy="0"/>
          <a:chOff x="0" y="0"/>
          <a:chExt cx="0" cy="0"/>
        </a:xfrm>
      </p:grpSpPr>
      <p:sp>
        <p:nvSpPr>
          <p:cNvPr id="6" name="Title 1"/>
          <p:cNvSpPr>
            <a:spLocks noGrp="1"/>
          </p:cNvSpPr>
          <p:nvPr>
            <p:ph type="title"/>
          </p:nvPr>
        </p:nvSpPr>
        <p:spPr>
          <a:xfrm>
            <a:off x="342900" y="260839"/>
            <a:ext cx="8458200" cy="762000"/>
          </a:xfrm>
          <a:prstGeom prst="rect">
            <a:avLst/>
          </a:prstGeom>
        </p:spPr>
        <p:txBody>
          <a:bodyPr lIns="0" tIns="0" rIns="0" bIns="0" anchor="ctr">
            <a:normAutofit/>
          </a:bodyPr>
          <a:lstStyle>
            <a:lvl1pPr algn="l">
              <a:defRPr sz="4000" spc="-150" baseline="0">
                <a:solidFill>
                  <a:schemeClr val="tx2"/>
                </a:solidFill>
                <a:latin typeface="Segoe UI Semibold" pitchFamily="34" charset="0"/>
              </a:defRPr>
            </a:lvl1pPr>
          </a:lstStyle>
          <a:p>
            <a:r>
              <a:rPr lang="en-US" smtClean="0"/>
              <a:t>Click to edit Master title style</a:t>
            </a:r>
            <a:endParaRPr lang="en-US" dirty="0"/>
          </a:p>
        </p:txBody>
      </p:sp>
      <p:sp>
        <p:nvSpPr>
          <p:cNvPr id="7" name="Content Placeholder 2"/>
          <p:cNvSpPr>
            <a:spLocks noGrp="1"/>
          </p:cNvSpPr>
          <p:nvPr>
            <p:ph idx="1"/>
          </p:nvPr>
        </p:nvSpPr>
        <p:spPr>
          <a:xfrm>
            <a:off x="342900" y="1266087"/>
            <a:ext cx="8458200" cy="4191000"/>
          </a:xfrm>
          <a:prstGeom prst="rect">
            <a:avLst/>
          </a:prstGeom>
        </p:spPr>
        <p:txBody>
          <a:bodyPr lIns="0" tIns="0" rIns="0" bIns="0">
            <a:normAutofit/>
          </a:bodyPr>
          <a:lstStyle>
            <a:lvl1pPr>
              <a:lnSpc>
                <a:spcPct val="90000"/>
              </a:lnSpc>
              <a:buFont typeface="Arial" pitchFamily="34" charset="0"/>
              <a:buChar char="•"/>
              <a:defRPr sz="3200" spc="-150" baseline="0">
                <a:solidFill>
                  <a:schemeClr val="tx2"/>
                </a:solidFill>
                <a:latin typeface="Segoe UI" pitchFamily="34" charset="0"/>
                <a:ea typeface="Segoe UI" pitchFamily="34" charset="0"/>
                <a:cs typeface="Segoe UI" pitchFamily="34" charset="0"/>
              </a:defRPr>
            </a:lvl1pPr>
            <a:lvl2pPr>
              <a:lnSpc>
                <a:spcPct val="90000"/>
              </a:lnSpc>
              <a:buFont typeface="Arial" pitchFamily="34" charset="0"/>
              <a:buChar char="•"/>
              <a:defRPr sz="2800" spc="-150" baseline="0">
                <a:solidFill>
                  <a:schemeClr val="tx2"/>
                </a:solidFill>
                <a:latin typeface="Segoe UI" pitchFamily="34" charset="0"/>
                <a:ea typeface="Segoe UI" pitchFamily="34" charset="0"/>
                <a:cs typeface="Segoe UI" pitchFamily="34" charset="0"/>
              </a:defRPr>
            </a:lvl2pPr>
            <a:lvl3pPr>
              <a:lnSpc>
                <a:spcPct val="90000"/>
              </a:lnSpc>
              <a:buFont typeface="Arial" pitchFamily="34" charset="0"/>
              <a:buChar char="•"/>
              <a:defRPr sz="2400" spc="-150" baseline="0">
                <a:solidFill>
                  <a:schemeClr val="tx2"/>
                </a:solidFill>
                <a:latin typeface="Segoe UI" pitchFamily="34" charset="0"/>
                <a:ea typeface="Segoe UI" pitchFamily="34" charset="0"/>
                <a:cs typeface="Segoe UI" pitchFamily="34" charset="0"/>
              </a:defRPr>
            </a:lvl3pPr>
            <a:lvl4pPr>
              <a:lnSpc>
                <a:spcPct val="90000"/>
              </a:lnSpc>
              <a:buFont typeface="Arial" pitchFamily="34" charset="0"/>
              <a:buChar char="•"/>
              <a:defRPr sz="1600" baseline="0">
                <a:solidFill>
                  <a:schemeClr val="tx2"/>
                </a:solidFill>
              </a:defRPr>
            </a:lvl4pPr>
            <a:lvl5pPr>
              <a:lnSpc>
                <a:spcPct val="90000"/>
              </a:lnSpc>
              <a:buFont typeface="Arial" pitchFamily="34" charset="0"/>
              <a:buChar char="•"/>
              <a:defRPr sz="1400"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de">
    <p:spTree>
      <p:nvGrpSpPr>
        <p:cNvPr id="1" name=""/>
        <p:cNvGrpSpPr/>
        <p:nvPr/>
      </p:nvGrpSpPr>
      <p:grpSpPr>
        <a:xfrm>
          <a:off x="0" y="0"/>
          <a:ext cx="0" cy="0"/>
          <a:chOff x="0" y="0"/>
          <a:chExt cx="0" cy="0"/>
        </a:xfrm>
      </p:grpSpPr>
      <p:sp>
        <p:nvSpPr>
          <p:cNvPr id="6" name="Title 1"/>
          <p:cNvSpPr>
            <a:spLocks noGrp="1"/>
          </p:cNvSpPr>
          <p:nvPr>
            <p:ph type="title"/>
          </p:nvPr>
        </p:nvSpPr>
        <p:spPr>
          <a:xfrm>
            <a:off x="342900" y="260839"/>
            <a:ext cx="8458200" cy="762000"/>
          </a:xfrm>
          <a:prstGeom prst="rect">
            <a:avLst/>
          </a:prstGeom>
        </p:spPr>
        <p:txBody>
          <a:bodyPr lIns="0" tIns="0" rIns="0" bIns="0" anchor="ctr">
            <a:normAutofit/>
          </a:bodyPr>
          <a:lstStyle>
            <a:lvl1pPr algn="l">
              <a:defRPr sz="4000" spc="-150" baseline="0">
                <a:solidFill>
                  <a:schemeClr val="tx2"/>
                </a:solidFill>
                <a:latin typeface="Segoe UI Semibold" pitchFamily="34" charset="0"/>
              </a:defRPr>
            </a:lvl1pPr>
          </a:lstStyle>
          <a:p>
            <a:r>
              <a:rPr lang="en-US" smtClean="0"/>
              <a:t>Click to edit Master title style</a:t>
            </a:r>
            <a:endParaRPr lang="en-US" dirty="0"/>
          </a:p>
        </p:txBody>
      </p:sp>
      <p:sp>
        <p:nvSpPr>
          <p:cNvPr id="7" name="Content Placeholder 2"/>
          <p:cNvSpPr>
            <a:spLocks noGrp="1"/>
          </p:cNvSpPr>
          <p:nvPr>
            <p:ph idx="1"/>
          </p:nvPr>
        </p:nvSpPr>
        <p:spPr>
          <a:xfrm>
            <a:off x="342900" y="1266087"/>
            <a:ext cx="8458200" cy="4191000"/>
          </a:xfrm>
          <a:prstGeom prst="rect">
            <a:avLst/>
          </a:prstGeom>
          <a:solidFill>
            <a:schemeClr val="bg1"/>
          </a:solidFill>
          <a:ln>
            <a:solidFill>
              <a:schemeClr val="tx1"/>
            </a:solidFill>
          </a:ln>
        </p:spPr>
        <p:style>
          <a:lnRef idx="1">
            <a:schemeClr val="dk1"/>
          </a:lnRef>
          <a:fillRef idx="2">
            <a:schemeClr val="dk1"/>
          </a:fillRef>
          <a:effectRef idx="1">
            <a:schemeClr val="dk1"/>
          </a:effectRef>
          <a:fontRef idx="none"/>
        </p:style>
        <p:txBody>
          <a:bodyPr lIns="0" tIns="0" rIns="0" bIns="0">
            <a:normAutofit/>
          </a:bodyPr>
          <a:lstStyle>
            <a:lvl1pPr marL="0" indent="0">
              <a:lnSpc>
                <a:spcPct val="90000"/>
              </a:lnSpc>
              <a:buFont typeface="Arial" pitchFamily="34" charset="0"/>
              <a:buNone/>
              <a:defRPr sz="2400" spc="-150" baseline="0">
                <a:solidFill>
                  <a:schemeClr val="tx2"/>
                </a:solidFill>
                <a:latin typeface="Consolas" pitchFamily="49" charset="0"/>
                <a:ea typeface="Segoe UI" pitchFamily="34" charset="0"/>
                <a:cs typeface="Consolas" pitchFamily="49" charset="0"/>
              </a:defRPr>
            </a:lvl1pPr>
            <a:lvl2pPr marL="457200" indent="0">
              <a:lnSpc>
                <a:spcPct val="90000"/>
              </a:lnSpc>
              <a:buFont typeface="Arial" pitchFamily="34" charset="0"/>
              <a:buNone/>
              <a:defRPr sz="2000" spc="-150" baseline="0">
                <a:solidFill>
                  <a:schemeClr val="tx2"/>
                </a:solidFill>
                <a:latin typeface="Consolas" pitchFamily="49" charset="0"/>
                <a:ea typeface="Segoe UI" pitchFamily="34" charset="0"/>
                <a:cs typeface="Consolas" pitchFamily="49" charset="0"/>
              </a:defRPr>
            </a:lvl2pPr>
            <a:lvl3pPr marL="914400" indent="0">
              <a:lnSpc>
                <a:spcPct val="90000"/>
              </a:lnSpc>
              <a:buFont typeface="Arial" pitchFamily="34" charset="0"/>
              <a:buNone/>
              <a:defRPr sz="1800" spc="-150" baseline="0">
                <a:solidFill>
                  <a:schemeClr val="tx2"/>
                </a:solidFill>
                <a:latin typeface="Consolas" pitchFamily="49" charset="0"/>
                <a:ea typeface="Segoe UI" pitchFamily="34" charset="0"/>
                <a:cs typeface="Consolas" pitchFamily="49" charset="0"/>
              </a:defRPr>
            </a:lvl3pPr>
            <a:lvl4pPr>
              <a:lnSpc>
                <a:spcPct val="90000"/>
              </a:lnSpc>
              <a:buFont typeface="Arial" pitchFamily="34" charset="0"/>
              <a:buChar char="•"/>
              <a:defRPr sz="1600" baseline="0">
                <a:solidFill>
                  <a:schemeClr val="tx2"/>
                </a:solidFill>
              </a:defRPr>
            </a:lvl4pPr>
            <a:lvl5pPr>
              <a:lnSpc>
                <a:spcPct val="90000"/>
              </a:lnSpc>
              <a:buFont typeface="Arial" pitchFamily="34" charset="0"/>
              <a:buChar char="•"/>
              <a:defRPr sz="1400"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2087528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ingle Title">
    <p:spTree>
      <p:nvGrpSpPr>
        <p:cNvPr id="1" name=""/>
        <p:cNvGrpSpPr/>
        <p:nvPr/>
      </p:nvGrpSpPr>
      <p:grpSpPr>
        <a:xfrm>
          <a:off x="0" y="0"/>
          <a:ext cx="0" cy="0"/>
          <a:chOff x="0" y="0"/>
          <a:chExt cx="0" cy="0"/>
        </a:xfrm>
      </p:grpSpPr>
      <p:sp>
        <p:nvSpPr>
          <p:cNvPr id="6" name="Title 1"/>
          <p:cNvSpPr>
            <a:spLocks noGrp="1"/>
          </p:cNvSpPr>
          <p:nvPr>
            <p:ph type="title"/>
          </p:nvPr>
        </p:nvSpPr>
        <p:spPr>
          <a:xfrm>
            <a:off x="342900" y="259080"/>
            <a:ext cx="8458200" cy="762000"/>
          </a:xfrm>
          <a:prstGeom prst="rect">
            <a:avLst/>
          </a:prstGeom>
        </p:spPr>
        <p:txBody>
          <a:bodyPr lIns="0" tIns="0" rIns="0" bIns="0" anchor="ctr">
            <a:normAutofit/>
          </a:bodyPr>
          <a:lstStyle>
            <a:lvl1pPr algn="l">
              <a:defRPr sz="4000" spc="-150" baseline="0">
                <a:solidFill>
                  <a:schemeClr val="tx2"/>
                </a:solidFill>
                <a:latin typeface="Segoe UI Semibold" pitchFamily="34" charset="0"/>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729879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42900" y="259080"/>
            <a:ext cx="8458200" cy="762000"/>
          </a:xfrm>
          <a:prstGeom prst="rect">
            <a:avLst/>
          </a:prstGeom>
        </p:spPr>
        <p:txBody>
          <a:bodyPr lIns="0" tIns="0" rIns="0" bIns="0" anchor="ctr"/>
          <a:lstStyle>
            <a:lvl1pPr algn="l">
              <a:defRPr sz="4000" spc="-150">
                <a:solidFill>
                  <a:srgbClr val="1F497D"/>
                </a:solidFill>
                <a:latin typeface="Segoe UI Semibold" pitchFamily="34"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342900" y="1264920"/>
            <a:ext cx="4206240" cy="4191000"/>
          </a:xfrm>
          <a:prstGeom prst="rect">
            <a:avLst/>
          </a:prstGeom>
        </p:spPr>
        <p:txBody>
          <a:bodyPr lIns="0" tIns="0" rIns="0" bIns="0">
            <a:normAutofit/>
          </a:bodyPr>
          <a:lstStyle>
            <a:lvl1pPr marL="339976" indent="-339976">
              <a:lnSpc>
                <a:spcPct val="90000"/>
              </a:lnSpc>
              <a:defRPr sz="3200" spc="-150">
                <a:solidFill>
                  <a:srgbClr val="1F497D"/>
                </a:solidFill>
                <a:latin typeface="Segoe UI" pitchFamily="34" charset="0"/>
                <a:ea typeface="Segoe UI" pitchFamily="34" charset="0"/>
                <a:cs typeface="Segoe UI" pitchFamily="34" charset="0"/>
              </a:defRPr>
            </a:lvl1pPr>
            <a:lvl2pPr marL="673338" indent="-325424">
              <a:lnSpc>
                <a:spcPct val="90000"/>
              </a:lnSpc>
              <a:defRPr sz="2800" spc="-150">
                <a:solidFill>
                  <a:srgbClr val="1F497D"/>
                </a:solidFill>
                <a:latin typeface="Segoe UI" pitchFamily="34" charset="0"/>
                <a:ea typeface="Segoe UI" pitchFamily="34" charset="0"/>
                <a:cs typeface="Segoe UI" pitchFamily="34" charset="0"/>
              </a:defRPr>
            </a:lvl2pPr>
            <a:lvl3pPr marL="953785" indent="-288384">
              <a:lnSpc>
                <a:spcPct val="90000"/>
              </a:lnSpc>
              <a:defRPr sz="2400" spc="-150">
                <a:solidFill>
                  <a:srgbClr val="1F497D"/>
                </a:solidFill>
                <a:latin typeface="Segoe UI" pitchFamily="34" charset="0"/>
                <a:ea typeface="Segoe UI" pitchFamily="34" charset="0"/>
                <a:cs typeface="Segoe UI" pitchFamily="34" charset="0"/>
              </a:defRPr>
            </a:lvl3pPr>
            <a:lvl4pPr marL="1227618" indent="-273833">
              <a:lnSpc>
                <a:spcPct val="90000"/>
              </a:lnSpc>
              <a:defRPr sz="2000" spc="-150">
                <a:solidFill>
                  <a:srgbClr val="1F497D"/>
                </a:solidFill>
                <a:latin typeface="Segoe UI" pitchFamily="34" charset="0"/>
                <a:ea typeface="Segoe UI" pitchFamily="34" charset="0"/>
                <a:cs typeface="Segoe UI" pitchFamily="34" charset="0"/>
              </a:defRPr>
            </a:lvl4pPr>
            <a:lvl5pPr marL="1516002" indent="-280447">
              <a:lnSpc>
                <a:spcPct val="90000"/>
              </a:lnSpc>
              <a:defRPr sz="2000" spc="-150">
                <a:solidFill>
                  <a:srgbClr val="1F497D"/>
                </a:solidFill>
                <a:latin typeface="Segoe UI" pitchFamily="34" charset="0"/>
                <a:ea typeface="Segoe UI" pitchFamily="34" charset="0"/>
                <a:cs typeface="Segoe UI"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4860" y="1264920"/>
            <a:ext cx="4206240" cy="4191000"/>
          </a:xfrm>
          <a:prstGeom prst="rect">
            <a:avLst/>
          </a:prstGeom>
        </p:spPr>
        <p:txBody>
          <a:bodyPr lIns="0" tIns="0" rIns="0" bIns="0">
            <a:normAutofit/>
          </a:bodyPr>
          <a:lstStyle>
            <a:lvl1pPr marL="347914" indent="-347914">
              <a:lnSpc>
                <a:spcPct val="90000"/>
              </a:lnSpc>
              <a:defRPr sz="3200" spc="-150">
                <a:solidFill>
                  <a:srgbClr val="1F497D"/>
                </a:solidFill>
                <a:latin typeface="Segoe UI" pitchFamily="34" charset="0"/>
                <a:ea typeface="Segoe UI" pitchFamily="34" charset="0"/>
                <a:cs typeface="Segoe UI" pitchFamily="34" charset="0"/>
              </a:defRPr>
            </a:lvl1pPr>
            <a:lvl2pPr marL="673338" indent="-339976">
              <a:lnSpc>
                <a:spcPct val="90000"/>
              </a:lnSpc>
              <a:defRPr sz="2800" spc="-150">
                <a:solidFill>
                  <a:srgbClr val="1F497D"/>
                </a:solidFill>
                <a:latin typeface="Segoe UI" pitchFamily="34" charset="0"/>
                <a:ea typeface="Segoe UI" pitchFamily="34" charset="0"/>
                <a:cs typeface="Segoe UI" pitchFamily="34" charset="0"/>
              </a:defRPr>
            </a:lvl2pPr>
            <a:lvl3pPr marL="961722" indent="-302936">
              <a:lnSpc>
                <a:spcPct val="90000"/>
              </a:lnSpc>
              <a:defRPr sz="2400" spc="-150">
                <a:solidFill>
                  <a:srgbClr val="1F497D"/>
                </a:solidFill>
                <a:latin typeface="Segoe UI" pitchFamily="34" charset="0"/>
                <a:ea typeface="Segoe UI" pitchFamily="34" charset="0"/>
                <a:cs typeface="Segoe UI" pitchFamily="34" charset="0"/>
              </a:defRPr>
            </a:lvl3pPr>
            <a:lvl4pPr marL="1227618" indent="-265896">
              <a:lnSpc>
                <a:spcPct val="90000"/>
              </a:lnSpc>
              <a:defRPr sz="2000" spc="-150">
                <a:solidFill>
                  <a:srgbClr val="1F497D"/>
                </a:solidFill>
                <a:latin typeface="Segoe UI" pitchFamily="34" charset="0"/>
                <a:ea typeface="Segoe UI" pitchFamily="34" charset="0"/>
                <a:cs typeface="Segoe UI" pitchFamily="34" charset="0"/>
              </a:defRPr>
            </a:lvl4pPr>
            <a:lvl5pPr marL="1516002" indent="-273833">
              <a:lnSpc>
                <a:spcPct val="90000"/>
              </a:lnSpc>
              <a:defRPr sz="2000" spc="-150">
                <a:solidFill>
                  <a:srgbClr val="1F497D"/>
                </a:solidFill>
                <a:latin typeface="Segoe UI" pitchFamily="34" charset="0"/>
                <a:ea typeface="Segoe UI" pitchFamily="34" charset="0"/>
                <a:cs typeface="Segoe UI"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457200" y="2206026"/>
            <a:ext cx="8229600" cy="2160000"/>
          </a:xfrm>
          <a:prstGeom prst="rect">
            <a:avLst/>
          </a:prstGeom>
        </p:spPr>
        <p:txBody>
          <a:bodyPr lIns="0" tIns="0" rIns="0" bIns="0" anchor="t">
            <a:normAutofit/>
          </a:bodyPr>
          <a:lstStyle>
            <a:lvl1pPr algn="l">
              <a:buNone/>
              <a:defRPr sz="4000" spc="-150">
                <a:solidFill>
                  <a:srgbClr val="1F497D"/>
                </a:solidFill>
                <a:latin typeface="Segoe UI Semibold" pitchFamily="34" charset="0"/>
                <a:ea typeface="Segoe UI" pitchFamily="34" charset="0"/>
                <a:cs typeface="Segoe UI" pitchFamily="34" charset="0"/>
              </a:defRPr>
            </a:lvl1pPr>
          </a:lstStyle>
          <a:p>
            <a:pPr lvl="0"/>
            <a:r>
              <a:rPr lang="en-US" dirty="0" smtClean="0"/>
              <a:t>Description of Demonstration</a:t>
            </a:r>
            <a:endParaRPr lang="en-US" dirty="0"/>
          </a:p>
        </p:txBody>
      </p:sp>
      <p:sp>
        <p:nvSpPr>
          <p:cNvPr id="4" name="TextBox 3"/>
          <p:cNvSpPr txBox="1"/>
          <p:nvPr/>
        </p:nvSpPr>
        <p:spPr>
          <a:xfrm>
            <a:off x="457200" y="1187362"/>
            <a:ext cx="2245808" cy="1107996"/>
          </a:xfrm>
          <a:prstGeom prst="rect">
            <a:avLst/>
          </a:prstGeom>
          <a:noFill/>
        </p:spPr>
        <p:txBody>
          <a:bodyPr wrap="none" lIns="0" tIns="0" rIns="0" bIns="0" rtlCol="0" anchor="ctr">
            <a:spAutoFit/>
          </a:bodyPr>
          <a:lstStyle/>
          <a:p>
            <a:pPr algn="l"/>
            <a:r>
              <a:rPr lang="en-US" sz="7200" b="1" i="1" spc="-300" dirty="0" smtClean="0">
                <a:solidFill>
                  <a:srgbClr val="1F497D"/>
                </a:solidFill>
                <a:latin typeface="Segoe UI" pitchFamily="34" charset="0"/>
                <a:ea typeface="Segoe UI" pitchFamily="34" charset="0"/>
                <a:cs typeface="Segoe UI" pitchFamily="34" charset="0"/>
              </a:rPr>
              <a:t>demo</a:t>
            </a:r>
            <a:endParaRPr lang="en-US" sz="7200" b="1" i="1" spc="-300" dirty="0">
              <a:solidFill>
                <a:srgbClr val="1F497D"/>
              </a:solidFill>
              <a:latin typeface="Segoe UI" pitchFamily="34" charset="0"/>
              <a:ea typeface="Segoe UI" pitchFamily="34" charset="0"/>
              <a:cs typeface="Segoe UI" pitchFamily="34" charset="0"/>
            </a:endParaRPr>
          </a:p>
        </p:txBody>
      </p:sp>
      <p:pic>
        <p:nvPicPr>
          <p:cNvPr id="10" name="Picture 9" descr="Demo Reverse.png"/>
          <p:cNvPicPr>
            <a:picLocks noChangeAspect="1"/>
          </p:cNvPicPr>
          <p:nvPr/>
        </p:nvPicPr>
        <p:blipFill>
          <a:blip r:embed="rId2" cstate="print"/>
          <a:stretch>
            <a:fillRect/>
          </a:stretch>
        </p:blipFill>
        <p:spPr>
          <a:xfrm>
            <a:off x="7306821" y="3137530"/>
            <a:ext cx="1379979" cy="1228496"/>
          </a:xfrm>
          <a:prstGeom prst="rect">
            <a:avLst/>
          </a:prstGeom>
          <a:noFill/>
          <a:ln>
            <a:noFill/>
          </a:ln>
        </p:spPr>
      </p:pic>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Q&amp;A">
    <p:spTree>
      <p:nvGrpSpPr>
        <p:cNvPr id="1" name=""/>
        <p:cNvGrpSpPr/>
        <p:nvPr/>
      </p:nvGrpSpPr>
      <p:grpSpPr>
        <a:xfrm>
          <a:off x="0" y="0"/>
          <a:ext cx="0" cy="0"/>
          <a:chOff x="0" y="0"/>
          <a:chExt cx="0" cy="0"/>
        </a:xfrm>
      </p:grpSpPr>
      <p:sp>
        <p:nvSpPr>
          <p:cNvPr id="4" name="TextBox 3"/>
          <p:cNvSpPr txBox="1"/>
          <p:nvPr/>
        </p:nvSpPr>
        <p:spPr>
          <a:xfrm>
            <a:off x="3369748" y="2303502"/>
            <a:ext cx="2404504" cy="1107996"/>
          </a:xfrm>
          <a:prstGeom prst="rect">
            <a:avLst/>
          </a:prstGeom>
          <a:noFill/>
        </p:spPr>
        <p:txBody>
          <a:bodyPr wrap="none" lIns="0" tIns="0" rIns="0" bIns="0" rtlCol="0" anchor="ctr">
            <a:spAutoFit/>
          </a:bodyPr>
          <a:lstStyle/>
          <a:p>
            <a:pPr algn="l"/>
            <a:r>
              <a:rPr lang="en-US" sz="7200" b="1" i="1" spc="-300" dirty="0" smtClean="0">
                <a:solidFill>
                  <a:srgbClr val="1F497D"/>
                </a:solidFill>
                <a:latin typeface="Segoe UI" pitchFamily="34" charset="0"/>
                <a:ea typeface="Segoe UI" pitchFamily="34" charset="0"/>
                <a:cs typeface="Segoe UI" pitchFamily="34" charset="0"/>
              </a:rPr>
              <a:t>Q &amp; A</a:t>
            </a:r>
            <a:endParaRPr lang="en-US" sz="7200" b="1" i="1" spc="-300" dirty="0">
              <a:solidFill>
                <a:srgbClr val="1F497D"/>
              </a:solidFill>
              <a:latin typeface="Segoe UI" pitchFamily="34" charset="0"/>
              <a:ea typeface="Segoe UI" pitchFamily="34" charset="0"/>
              <a:cs typeface="Segoe UI" pitchFamily="34" charset="0"/>
            </a:endParaRP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icrosoft">
    <p:spTree>
      <p:nvGrpSpPr>
        <p:cNvPr id="1" name=""/>
        <p:cNvGrpSpPr/>
        <p:nvPr/>
      </p:nvGrpSpPr>
      <p:grpSpPr>
        <a:xfrm>
          <a:off x="0" y="0"/>
          <a:ext cx="0" cy="0"/>
          <a:chOff x="0" y="0"/>
          <a:chExt cx="0" cy="0"/>
        </a:xfrm>
      </p:grpSpPr>
      <p:pic>
        <p:nvPicPr>
          <p:cNvPr id="3" name="Picture 4" descr="https://mediabank.partners.extranet.microsoft.com/Assets/Active/_Microsoft_Brand/Microsoft_Business_Identity/Logos+Logotypes/Microsoft_Logo/ms-logo_bL.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12000" y="2505800"/>
            <a:ext cx="4320000" cy="703401"/>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3"/>
          <p:cNvSpPr txBox="1">
            <a:spLocks noChangeArrowheads="1"/>
          </p:cNvSpPr>
          <p:nvPr userDrawn="1"/>
        </p:nvSpPr>
        <p:spPr bwMode="blackWhite">
          <a:xfrm>
            <a:off x="72000" y="5191794"/>
            <a:ext cx="9000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2010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gradFill>
                  <a:gsLst>
                    <a:gs pos="0">
                      <a:schemeClr val="tx1"/>
                    </a:gs>
                    <a:gs pos="100000">
                      <a:schemeClr val="tx1"/>
                    </a:gs>
                  </a:gsLst>
                  <a:lin ang="5400000" scaled="0"/>
                </a:gradFill>
                <a:latin typeface="Segoe UI" pitchFamily="34" charset="0"/>
                <a:cs typeface="Arial" charset="0"/>
              </a:rPr>
            </a:br>
            <a:r>
              <a:rPr lang="en-US" sz="700" dirty="0">
                <a:gradFill>
                  <a:gsLst>
                    <a:gs pos="0">
                      <a:schemeClr val="tx1"/>
                    </a:gs>
                    <a:gs pos="100000">
                      <a:schemeClr val="tx1"/>
                    </a:gs>
                  </a:gsLst>
                  <a:lin ang="5400000" scaled="0"/>
                </a:gradFill>
                <a:latin typeface="Segoe UI" pitchFamily="34" charset="0"/>
                <a:cs typeface="Arial" charset="0"/>
              </a:rPr>
              <a:t>MICROSOFT MAKES NO WARRANTIES, EXPRESS, IMPLIED OR STATUTORY, AS TO THE INFORMATION IN THIS PRESENTATION.</a:t>
            </a:r>
          </a:p>
        </p:txBody>
      </p:sp>
    </p:spTree>
    <p:extLst>
      <p:ext uri="{BB962C8B-B14F-4D97-AF65-F5344CB8AC3E}">
        <p14:creationId xmlns:p14="http://schemas.microsoft.com/office/powerpoint/2010/main" val="3236367397"/>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70000">
              <a:schemeClr val="bg1">
                <a:lumMod val="95000"/>
              </a:schemeClr>
            </a:gs>
            <a:gs pos="100000">
              <a:schemeClr val="bg1"/>
            </a:gs>
          </a:gsLst>
          <a:lin ang="2700000" scaled="1"/>
          <a:tileRect/>
        </a:gra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30" r:id="rId1"/>
    <p:sldLayoutId id="2147483731" r:id="rId2"/>
    <p:sldLayoutId id="2147483744" r:id="rId3"/>
    <p:sldLayoutId id="2147483732" r:id="rId4"/>
    <p:sldLayoutId id="2147483746" r:id="rId5"/>
    <p:sldLayoutId id="2147483734" r:id="rId6"/>
    <p:sldLayoutId id="2147483736" r:id="rId7"/>
    <p:sldLayoutId id="2147483740" r:id="rId8"/>
    <p:sldLayoutId id="2147483745" r:id="rId9"/>
  </p:sldLayoutIdLst>
  <p:transition>
    <p:fade/>
  </p:transition>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Some Behind-the-Scenes Details about WPF MVVM frameworks</a:t>
            </a:r>
            <a:endParaRPr lang="en-CA" dirty="0"/>
          </a:p>
        </p:txBody>
      </p:sp>
      <p:sp>
        <p:nvSpPr>
          <p:cNvPr id="3" name="Content Placeholder 2"/>
          <p:cNvSpPr>
            <a:spLocks noGrp="1"/>
          </p:cNvSpPr>
          <p:nvPr>
            <p:ph sz="quarter" idx="10"/>
          </p:nvPr>
        </p:nvSpPr>
        <p:spPr/>
        <p:txBody>
          <a:bodyPr/>
          <a:lstStyle/>
          <a:p>
            <a:r>
              <a:rPr lang="en-CA" dirty="0" smtClean="0"/>
              <a:t>Andrei </a:t>
            </a:r>
            <a:r>
              <a:rPr lang="en-CA" dirty="0" err="1" smtClean="0"/>
              <a:t>Marukovich</a:t>
            </a:r>
            <a:endParaRPr lang="en-CA" dirty="0" smtClean="0"/>
          </a:p>
          <a:p>
            <a:r>
              <a:rPr lang="en-CA" dirty="0" smtClean="0"/>
              <a:t>Software Developer</a:t>
            </a:r>
          </a:p>
          <a:p>
            <a:r>
              <a:rPr lang="en-CA" dirty="0" smtClean="0"/>
              <a:t>AB SCIEX</a:t>
            </a:r>
            <a:endParaRPr lang="en-CA" dirty="0"/>
          </a:p>
        </p:txBody>
      </p:sp>
    </p:spTree>
    <p:extLst>
      <p:ext uri="{BB962C8B-B14F-4D97-AF65-F5344CB8AC3E}">
        <p14:creationId xmlns:p14="http://schemas.microsoft.com/office/powerpoint/2010/main" val="13593335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Model - View - </a:t>
            </a:r>
            <a:r>
              <a:rPr lang="en-CA" dirty="0" err="1" smtClean="0"/>
              <a:t>ViewModel</a:t>
            </a:r>
            <a:endParaRPr lang="en-CA" dirty="0"/>
          </a:p>
        </p:txBody>
      </p:sp>
      <p:sp>
        <p:nvSpPr>
          <p:cNvPr id="2" name="Rounded Rectangle 1"/>
          <p:cNvSpPr/>
          <p:nvPr/>
        </p:nvSpPr>
        <p:spPr>
          <a:xfrm>
            <a:off x="1259632" y="1561356"/>
            <a:ext cx="2592288" cy="86409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3200" spc="-150" dirty="0">
                <a:solidFill>
                  <a:schemeClr val="tx2"/>
                </a:solidFill>
                <a:latin typeface="Segoe UI" pitchFamily="34" charset="0"/>
                <a:ea typeface="Segoe UI" pitchFamily="34" charset="0"/>
                <a:cs typeface="Segoe UI" pitchFamily="34" charset="0"/>
              </a:rPr>
              <a:t>View</a:t>
            </a:r>
          </a:p>
        </p:txBody>
      </p:sp>
      <p:sp>
        <p:nvSpPr>
          <p:cNvPr id="8" name="Rounded Rectangle 7"/>
          <p:cNvSpPr/>
          <p:nvPr/>
        </p:nvSpPr>
        <p:spPr>
          <a:xfrm>
            <a:off x="1259632" y="4047533"/>
            <a:ext cx="2592288" cy="855808"/>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3200" spc="-150" dirty="0" err="1" smtClean="0">
                <a:solidFill>
                  <a:schemeClr val="tx2"/>
                </a:solidFill>
                <a:latin typeface="Segoe UI" pitchFamily="34" charset="0"/>
                <a:ea typeface="Segoe UI" pitchFamily="34" charset="0"/>
                <a:cs typeface="Segoe UI" pitchFamily="34" charset="0"/>
              </a:rPr>
              <a:t>ViewModel</a:t>
            </a:r>
            <a:endParaRPr lang="en-US" sz="3200" spc="-150" dirty="0">
              <a:solidFill>
                <a:schemeClr val="tx2"/>
              </a:solidFill>
              <a:latin typeface="Segoe UI" pitchFamily="34" charset="0"/>
              <a:ea typeface="Segoe UI" pitchFamily="34" charset="0"/>
              <a:cs typeface="Segoe UI" pitchFamily="34" charset="0"/>
            </a:endParaRPr>
          </a:p>
        </p:txBody>
      </p:sp>
      <p:sp>
        <p:nvSpPr>
          <p:cNvPr id="9" name="Rounded Rectangle 8"/>
          <p:cNvSpPr/>
          <p:nvPr/>
        </p:nvSpPr>
        <p:spPr>
          <a:xfrm>
            <a:off x="5652120" y="4047533"/>
            <a:ext cx="2592288" cy="855808"/>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z="3200" spc="-150" dirty="0" smtClean="0">
                <a:solidFill>
                  <a:schemeClr val="tx2"/>
                </a:solidFill>
                <a:latin typeface="Segoe UI" pitchFamily="34" charset="0"/>
                <a:ea typeface="Segoe UI" pitchFamily="34" charset="0"/>
                <a:cs typeface="Segoe UI" pitchFamily="34" charset="0"/>
              </a:rPr>
              <a:t>Model</a:t>
            </a:r>
            <a:endParaRPr lang="en-US" sz="3200" spc="-150" dirty="0">
              <a:solidFill>
                <a:schemeClr val="tx2"/>
              </a:solidFill>
              <a:latin typeface="Segoe UI" pitchFamily="34" charset="0"/>
              <a:ea typeface="Segoe UI" pitchFamily="34" charset="0"/>
              <a:cs typeface="Segoe UI" pitchFamily="34" charset="0"/>
            </a:endParaRPr>
          </a:p>
        </p:txBody>
      </p:sp>
      <p:cxnSp>
        <p:nvCxnSpPr>
          <p:cNvPr id="11" name="Straight Arrow Connector 10"/>
          <p:cNvCxnSpPr>
            <a:endCxn id="9" idx="1"/>
          </p:cNvCxnSpPr>
          <p:nvPr/>
        </p:nvCxnSpPr>
        <p:spPr>
          <a:xfrm>
            <a:off x="3851920" y="4475437"/>
            <a:ext cx="1800200" cy="0"/>
          </a:xfrm>
          <a:prstGeom prst="straightConnector1">
            <a:avLst/>
          </a:prstGeom>
          <a:ln w="190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699792" y="2425452"/>
            <a:ext cx="0" cy="1622081"/>
          </a:xfrm>
          <a:prstGeom prst="straightConnector1">
            <a:avLst/>
          </a:prstGeom>
          <a:ln w="190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2339752" y="2425452"/>
            <a:ext cx="0" cy="1622081"/>
          </a:xfrm>
          <a:prstGeom prst="straightConnector1">
            <a:avLst/>
          </a:prstGeom>
          <a:ln w="19050">
            <a:solidFill>
              <a:schemeClr val="accent1">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771800" y="3023921"/>
            <a:ext cx="1574470" cy="461665"/>
          </a:xfrm>
          <a:prstGeom prst="rect">
            <a:avLst/>
          </a:prstGeom>
          <a:noFill/>
        </p:spPr>
        <p:txBody>
          <a:bodyPr wrap="none" rtlCol="0">
            <a:spAutoFit/>
          </a:bodyPr>
          <a:lstStyle/>
          <a:p>
            <a:r>
              <a:rPr lang="en-US" sz="2400" spc="-150" dirty="0" smtClean="0">
                <a:solidFill>
                  <a:schemeClr val="tx2"/>
                </a:solidFill>
                <a:latin typeface="Segoe UI" pitchFamily="34" charset="0"/>
                <a:ea typeface="Segoe UI" pitchFamily="34" charset="0"/>
                <a:cs typeface="Segoe UI" pitchFamily="34" charset="0"/>
              </a:rPr>
              <a:t>Commands</a:t>
            </a:r>
            <a:endParaRPr lang="en-US" sz="2400" spc="-150" dirty="0">
              <a:solidFill>
                <a:schemeClr val="tx2"/>
              </a:solidFill>
              <a:latin typeface="Segoe UI" pitchFamily="34" charset="0"/>
              <a:ea typeface="Segoe UI" pitchFamily="34" charset="0"/>
              <a:cs typeface="Segoe UI" pitchFamily="34" charset="0"/>
            </a:endParaRPr>
          </a:p>
        </p:txBody>
      </p:sp>
      <p:sp>
        <p:nvSpPr>
          <p:cNvPr id="22" name="TextBox 21"/>
          <p:cNvSpPr txBox="1"/>
          <p:nvPr/>
        </p:nvSpPr>
        <p:spPr>
          <a:xfrm>
            <a:off x="539552" y="3023921"/>
            <a:ext cx="1712328" cy="461665"/>
          </a:xfrm>
          <a:prstGeom prst="rect">
            <a:avLst/>
          </a:prstGeom>
          <a:noFill/>
        </p:spPr>
        <p:txBody>
          <a:bodyPr wrap="none" rtlCol="0">
            <a:spAutoFit/>
          </a:bodyPr>
          <a:lstStyle/>
          <a:p>
            <a:r>
              <a:rPr lang="en-US" sz="2400" spc="-150" dirty="0" smtClean="0">
                <a:solidFill>
                  <a:schemeClr val="tx2"/>
                </a:solidFill>
                <a:latin typeface="Segoe UI" pitchFamily="34" charset="0"/>
                <a:ea typeface="Segoe UI" pitchFamily="34" charset="0"/>
                <a:cs typeface="Segoe UI" pitchFamily="34" charset="0"/>
              </a:rPr>
              <a:t>Data binding</a:t>
            </a:r>
            <a:endParaRPr lang="en-US" sz="2400" spc="-150" dirty="0">
              <a:solidFill>
                <a:schemeClr val="tx2"/>
              </a:solidFill>
              <a:latin typeface="Segoe UI" pitchFamily="34" charset="0"/>
              <a:ea typeface="Segoe UI" pitchFamily="34" charset="0"/>
              <a:cs typeface="Segoe UI" pitchFamily="34" charset="0"/>
            </a:endParaRPr>
          </a:p>
        </p:txBody>
      </p:sp>
      <p:cxnSp>
        <p:nvCxnSpPr>
          <p:cNvPr id="41" name="Curved Connector 40"/>
          <p:cNvCxnSpPr>
            <a:stCxn id="8" idx="3"/>
            <a:endCxn id="2" idx="3"/>
          </p:cNvCxnSpPr>
          <p:nvPr/>
        </p:nvCxnSpPr>
        <p:spPr>
          <a:xfrm flipV="1">
            <a:off x="3851920" y="1993404"/>
            <a:ext cx="12700" cy="2482033"/>
          </a:xfrm>
          <a:prstGeom prst="curvedConnector3">
            <a:avLst>
              <a:gd name="adj1" fmla="val 9000000"/>
            </a:avLst>
          </a:prstGeom>
          <a:ln w="190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5004048" y="3001516"/>
            <a:ext cx="2595582" cy="461665"/>
          </a:xfrm>
          <a:prstGeom prst="rect">
            <a:avLst/>
          </a:prstGeom>
          <a:noFill/>
        </p:spPr>
        <p:txBody>
          <a:bodyPr wrap="none" rtlCol="0">
            <a:spAutoFit/>
          </a:bodyPr>
          <a:lstStyle/>
          <a:p>
            <a:r>
              <a:rPr lang="en-US" sz="2400" spc="-150" dirty="0" smtClean="0">
                <a:solidFill>
                  <a:schemeClr val="tx2"/>
                </a:solidFill>
                <a:latin typeface="Segoe UI" pitchFamily="34" charset="0"/>
                <a:ea typeface="Segoe UI" pitchFamily="34" charset="0"/>
                <a:cs typeface="Segoe UI" pitchFamily="34" charset="0"/>
              </a:rPr>
              <a:t>Change notifications</a:t>
            </a:r>
            <a:endParaRPr lang="en-US" sz="2400" spc="-150" dirty="0">
              <a:solidFill>
                <a:schemeClr val="tx2"/>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102431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It’s just a pattern</a:t>
            </a:r>
            <a:endParaRPr lang="en-CA" dirty="0"/>
          </a:p>
        </p:txBody>
      </p:sp>
      <p:sp>
        <p:nvSpPr>
          <p:cNvPr id="26" name="Content Placeholder 3"/>
          <p:cNvSpPr>
            <a:spLocks noGrp="1"/>
          </p:cNvSpPr>
          <p:nvPr>
            <p:ph idx="1"/>
          </p:nvPr>
        </p:nvSpPr>
        <p:spPr>
          <a:xfrm>
            <a:off x="342900" y="1266087"/>
            <a:ext cx="8458200" cy="4191000"/>
          </a:xfrm>
        </p:spPr>
        <p:txBody>
          <a:bodyPr/>
          <a:lstStyle/>
          <a:p>
            <a:r>
              <a:rPr lang="en-US" dirty="0"/>
              <a:t>MVVM implementation is not </a:t>
            </a:r>
            <a:r>
              <a:rPr lang="en-US" dirty="0" smtClean="0"/>
              <a:t>standardized</a:t>
            </a:r>
            <a:endParaRPr lang="en-US" dirty="0"/>
          </a:p>
          <a:p>
            <a:r>
              <a:rPr lang="en-CA" dirty="0"/>
              <a:t>Theory is easier than practice</a:t>
            </a:r>
          </a:p>
        </p:txBody>
      </p:sp>
    </p:spTree>
    <p:extLst>
      <p:ext uri="{BB962C8B-B14F-4D97-AF65-F5344CB8AC3E}">
        <p14:creationId xmlns:p14="http://schemas.microsoft.com/office/powerpoint/2010/main" val="7672277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Frequently Asked Questions</a:t>
            </a:r>
            <a:endParaRPr lang="en-CA" dirty="0"/>
          </a:p>
        </p:txBody>
      </p:sp>
      <p:sp>
        <p:nvSpPr>
          <p:cNvPr id="26" name="Content Placeholder 3"/>
          <p:cNvSpPr>
            <a:spLocks noGrp="1"/>
          </p:cNvSpPr>
          <p:nvPr>
            <p:ph idx="1"/>
          </p:nvPr>
        </p:nvSpPr>
        <p:spPr>
          <a:xfrm>
            <a:off x="342900" y="1266087"/>
            <a:ext cx="8458200" cy="4191000"/>
          </a:xfrm>
        </p:spPr>
        <p:txBody>
          <a:bodyPr/>
          <a:lstStyle/>
          <a:p>
            <a:r>
              <a:rPr lang="en-US" dirty="0" smtClean="0"/>
              <a:t>Which comes first the View or the </a:t>
            </a:r>
            <a:r>
              <a:rPr lang="en-US" dirty="0" err="1" smtClean="0"/>
              <a:t>ViewModel</a:t>
            </a:r>
            <a:r>
              <a:rPr lang="en-US" dirty="0" smtClean="0"/>
              <a:t>?</a:t>
            </a:r>
          </a:p>
          <a:p>
            <a:r>
              <a:rPr lang="en-CA" dirty="0" smtClean="0"/>
              <a:t>How to handle View lifetime events?</a:t>
            </a:r>
          </a:p>
          <a:p>
            <a:r>
              <a:rPr lang="en-CA" dirty="0" smtClean="0"/>
              <a:t>How should the </a:t>
            </a:r>
            <a:r>
              <a:rPr lang="en-CA" dirty="0" err="1" smtClean="0"/>
              <a:t>ViewModel</a:t>
            </a:r>
            <a:r>
              <a:rPr lang="en-CA" dirty="0" smtClean="0"/>
              <a:t> close the form?</a:t>
            </a:r>
          </a:p>
          <a:p>
            <a:r>
              <a:rPr lang="en-CA" dirty="0" smtClean="0"/>
              <a:t>How to reduce code duplication?</a:t>
            </a:r>
          </a:p>
          <a:p>
            <a:r>
              <a:rPr lang="en-CA" dirty="0" smtClean="0"/>
              <a:t>How to handle dialogs from </a:t>
            </a:r>
            <a:r>
              <a:rPr lang="en-CA" dirty="0" err="1" smtClean="0"/>
              <a:t>ViewModel</a:t>
            </a:r>
            <a:r>
              <a:rPr lang="en-CA" dirty="0" smtClean="0"/>
              <a:t>?</a:t>
            </a:r>
          </a:p>
        </p:txBody>
      </p:sp>
    </p:spTree>
    <p:extLst>
      <p:ext uri="{BB962C8B-B14F-4D97-AF65-F5344CB8AC3E}">
        <p14:creationId xmlns:p14="http://schemas.microsoft.com/office/powerpoint/2010/main" val="1469669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CA" dirty="0" smtClean="0"/>
              <a:t>MVVM </a:t>
            </a:r>
            <a:r>
              <a:rPr lang="en-CA" dirty="0"/>
              <a:t>Frameworks </a:t>
            </a:r>
            <a:r>
              <a:rPr lang="en-CA" dirty="0" smtClean="0"/>
              <a:t>at </a:t>
            </a:r>
            <a:r>
              <a:rPr lang="en-CA" dirty="0" err="1" smtClean="0"/>
              <a:t>CodePlex</a:t>
            </a:r>
            <a:endParaRPr lang="en-CA" dirty="0"/>
          </a:p>
        </p:txBody>
      </p:sp>
      <p:sp>
        <p:nvSpPr>
          <p:cNvPr id="2" name="TextBox 1"/>
          <p:cNvSpPr txBox="1"/>
          <p:nvPr/>
        </p:nvSpPr>
        <p:spPr>
          <a:xfrm>
            <a:off x="2588205" y="2373185"/>
            <a:ext cx="3223831" cy="52322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US" sz="2800" dirty="0" smtClean="0">
                <a:solidFill>
                  <a:schemeClr val="bg1"/>
                </a:solidFill>
                <a:latin typeface="Segoe UI" pitchFamily="34" charset="0"/>
                <a:ea typeface="Segoe UI" pitchFamily="34" charset="0"/>
                <a:cs typeface="Segoe UI" pitchFamily="34" charset="0"/>
              </a:rPr>
              <a:t>WPF MVVM Toolkit</a:t>
            </a:r>
            <a:endParaRPr lang="en-US" sz="2800" dirty="0">
              <a:solidFill>
                <a:schemeClr val="bg1"/>
              </a:solidFill>
              <a:latin typeface="Segoe UI" pitchFamily="34" charset="0"/>
              <a:ea typeface="Segoe UI" pitchFamily="34" charset="0"/>
              <a:cs typeface="Segoe UI" pitchFamily="34" charset="0"/>
            </a:endParaRPr>
          </a:p>
        </p:txBody>
      </p:sp>
      <p:sp>
        <p:nvSpPr>
          <p:cNvPr id="11" name="TextBox 10"/>
          <p:cNvSpPr txBox="1"/>
          <p:nvPr/>
        </p:nvSpPr>
        <p:spPr>
          <a:xfrm>
            <a:off x="404162" y="2373185"/>
            <a:ext cx="2015360" cy="523220"/>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en-US" sz="2800" dirty="0" err="1" smtClean="0">
                <a:solidFill>
                  <a:schemeClr val="bg1"/>
                </a:solidFill>
                <a:latin typeface="Segoe UI" pitchFamily="34" charset="0"/>
                <a:ea typeface="Segoe UI" pitchFamily="34" charset="0"/>
                <a:cs typeface="Segoe UI" pitchFamily="34" charset="0"/>
              </a:rPr>
              <a:t>CoreMVVM</a:t>
            </a:r>
            <a:endParaRPr lang="en-US" sz="2800" dirty="0">
              <a:solidFill>
                <a:schemeClr val="bg1"/>
              </a:solidFill>
              <a:latin typeface="Segoe UI" pitchFamily="34" charset="0"/>
              <a:ea typeface="Segoe UI" pitchFamily="34" charset="0"/>
              <a:cs typeface="Segoe UI" pitchFamily="34" charset="0"/>
            </a:endParaRPr>
          </a:p>
        </p:txBody>
      </p:sp>
      <p:sp>
        <p:nvSpPr>
          <p:cNvPr id="12" name="TextBox 11"/>
          <p:cNvSpPr txBox="1"/>
          <p:nvPr/>
        </p:nvSpPr>
        <p:spPr>
          <a:xfrm>
            <a:off x="6013192" y="2373185"/>
            <a:ext cx="1441420" cy="523220"/>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sz="2800" dirty="0" smtClean="0">
                <a:solidFill>
                  <a:schemeClr val="bg1"/>
                </a:solidFill>
                <a:latin typeface="Segoe UI" pitchFamily="34" charset="0"/>
                <a:ea typeface="Segoe UI" pitchFamily="34" charset="0"/>
                <a:cs typeface="Segoe UI" pitchFamily="34" charset="0"/>
              </a:rPr>
              <a:t>Calcium</a:t>
            </a:r>
            <a:endParaRPr lang="en-US" sz="2800" dirty="0">
              <a:solidFill>
                <a:schemeClr val="bg1"/>
              </a:solidFill>
              <a:latin typeface="Segoe UI" pitchFamily="34" charset="0"/>
              <a:ea typeface="Segoe UI" pitchFamily="34" charset="0"/>
              <a:cs typeface="Segoe UI" pitchFamily="34" charset="0"/>
            </a:endParaRPr>
          </a:p>
        </p:txBody>
      </p:sp>
      <p:sp>
        <p:nvSpPr>
          <p:cNvPr id="14" name="TextBox 13"/>
          <p:cNvSpPr txBox="1"/>
          <p:nvPr/>
        </p:nvSpPr>
        <p:spPr>
          <a:xfrm>
            <a:off x="2455396" y="4206488"/>
            <a:ext cx="1312860" cy="523220"/>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en-US" sz="2800" dirty="0" err="1" smtClean="0">
                <a:solidFill>
                  <a:schemeClr val="bg1"/>
                </a:solidFill>
                <a:latin typeface="Segoe UI" pitchFamily="34" charset="0"/>
                <a:ea typeface="Segoe UI" pitchFamily="34" charset="0"/>
                <a:cs typeface="Segoe UI" pitchFamily="34" charset="0"/>
              </a:rPr>
              <a:t>nRoute</a:t>
            </a:r>
            <a:endParaRPr lang="en-US" sz="2800" dirty="0">
              <a:solidFill>
                <a:schemeClr val="bg1"/>
              </a:solidFill>
              <a:latin typeface="Segoe UI" pitchFamily="34" charset="0"/>
              <a:ea typeface="Segoe UI" pitchFamily="34" charset="0"/>
              <a:cs typeface="Segoe UI" pitchFamily="34" charset="0"/>
            </a:endParaRPr>
          </a:p>
        </p:txBody>
      </p:sp>
      <p:sp>
        <p:nvSpPr>
          <p:cNvPr id="15" name="TextBox 14"/>
          <p:cNvSpPr txBox="1"/>
          <p:nvPr/>
        </p:nvSpPr>
        <p:spPr>
          <a:xfrm>
            <a:off x="3195222" y="3256445"/>
            <a:ext cx="2164375" cy="52322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sz="2800" dirty="0" smtClean="0">
                <a:solidFill>
                  <a:schemeClr val="bg1"/>
                </a:solidFill>
                <a:latin typeface="Segoe UI" pitchFamily="34" charset="0"/>
                <a:ea typeface="Segoe UI" pitchFamily="34" charset="0"/>
                <a:cs typeface="Segoe UI" pitchFamily="34" charset="0"/>
              </a:rPr>
              <a:t>MVVM Light</a:t>
            </a:r>
            <a:endParaRPr lang="en-US" sz="2800" dirty="0">
              <a:solidFill>
                <a:schemeClr val="bg1"/>
              </a:solidFill>
              <a:latin typeface="Segoe UI" pitchFamily="34" charset="0"/>
              <a:ea typeface="Segoe UI" pitchFamily="34" charset="0"/>
              <a:cs typeface="Segoe UI" pitchFamily="34" charset="0"/>
            </a:endParaRPr>
          </a:p>
        </p:txBody>
      </p:sp>
      <p:sp>
        <p:nvSpPr>
          <p:cNvPr id="16" name="TextBox 15"/>
          <p:cNvSpPr txBox="1"/>
          <p:nvPr/>
        </p:nvSpPr>
        <p:spPr>
          <a:xfrm>
            <a:off x="7308304" y="4192549"/>
            <a:ext cx="1058303" cy="52322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2800" dirty="0" smtClean="0">
                <a:solidFill>
                  <a:schemeClr val="bg1"/>
                </a:solidFill>
                <a:latin typeface="Segoe UI" pitchFamily="34" charset="0"/>
                <a:ea typeface="Segoe UI" pitchFamily="34" charset="0"/>
                <a:cs typeface="Segoe UI" pitchFamily="34" charset="0"/>
              </a:rPr>
              <a:t>Prism</a:t>
            </a:r>
            <a:endParaRPr lang="en-US" sz="2800" dirty="0">
              <a:solidFill>
                <a:schemeClr val="bg1"/>
              </a:solidFill>
              <a:latin typeface="Segoe UI" pitchFamily="34" charset="0"/>
              <a:ea typeface="Segoe UI" pitchFamily="34" charset="0"/>
              <a:cs typeface="Segoe UI" pitchFamily="34" charset="0"/>
            </a:endParaRPr>
          </a:p>
        </p:txBody>
      </p:sp>
      <p:sp>
        <p:nvSpPr>
          <p:cNvPr id="17" name="TextBox 16"/>
          <p:cNvSpPr txBox="1"/>
          <p:nvPr/>
        </p:nvSpPr>
        <p:spPr>
          <a:xfrm>
            <a:off x="5478867" y="3256445"/>
            <a:ext cx="3180679" cy="523220"/>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en-US" sz="2800" dirty="0" smtClean="0">
                <a:solidFill>
                  <a:schemeClr val="bg1"/>
                </a:solidFill>
                <a:latin typeface="Segoe UI" pitchFamily="34" charset="0"/>
                <a:ea typeface="Segoe UI" pitchFamily="34" charset="0"/>
                <a:cs typeface="Segoe UI" pitchFamily="34" charset="0"/>
              </a:rPr>
              <a:t>MVVM Foundation</a:t>
            </a:r>
            <a:endParaRPr lang="en-US" sz="2800" dirty="0">
              <a:solidFill>
                <a:schemeClr val="bg1"/>
              </a:solidFill>
              <a:latin typeface="Segoe UI" pitchFamily="34" charset="0"/>
              <a:ea typeface="Segoe UI" pitchFamily="34" charset="0"/>
              <a:cs typeface="Segoe UI" pitchFamily="34" charset="0"/>
            </a:endParaRPr>
          </a:p>
        </p:txBody>
      </p:sp>
      <p:sp>
        <p:nvSpPr>
          <p:cNvPr id="18" name="TextBox 17"/>
          <p:cNvSpPr txBox="1"/>
          <p:nvPr/>
        </p:nvSpPr>
        <p:spPr>
          <a:xfrm>
            <a:off x="7615685" y="2373185"/>
            <a:ext cx="997389" cy="523220"/>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sz="2800" dirty="0" smtClean="0">
                <a:solidFill>
                  <a:schemeClr val="bg1"/>
                </a:solidFill>
                <a:latin typeface="Segoe UI" pitchFamily="34" charset="0"/>
                <a:ea typeface="Segoe UI" pitchFamily="34" charset="0"/>
                <a:cs typeface="Segoe UI" pitchFamily="34" charset="0"/>
              </a:rPr>
              <a:t>Onyx</a:t>
            </a:r>
            <a:endParaRPr lang="en-US" sz="2800" dirty="0">
              <a:solidFill>
                <a:schemeClr val="bg1"/>
              </a:solidFill>
              <a:latin typeface="Segoe UI" pitchFamily="34" charset="0"/>
              <a:ea typeface="Segoe UI" pitchFamily="34" charset="0"/>
              <a:cs typeface="Segoe UI" pitchFamily="34" charset="0"/>
            </a:endParaRPr>
          </a:p>
        </p:txBody>
      </p:sp>
      <p:sp>
        <p:nvSpPr>
          <p:cNvPr id="19" name="TextBox 18"/>
          <p:cNvSpPr txBox="1"/>
          <p:nvPr/>
        </p:nvSpPr>
        <p:spPr>
          <a:xfrm>
            <a:off x="5893243" y="1562681"/>
            <a:ext cx="2351926" cy="52322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2800" dirty="0" err="1" smtClean="0">
                <a:solidFill>
                  <a:schemeClr val="bg1"/>
                </a:solidFill>
                <a:latin typeface="Segoe UI" pitchFamily="34" charset="0"/>
                <a:ea typeface="Segoe UI" pitchFamily="34" charset="0"/>
                <a:cs typeface="Segoe UI" pitchFamily="34" charset="0"/>
              </a:rPr>
              <a:t>MEFedMVVM</a:t>
            </a:r>
            <a:endParaRPr lang="en-US" sz="2800" dirty="0">
              <a:solidFill>
                <a:schemeClr val="bg1"/>
              </a:solidFill>
              <a:latin typeface="Segoe UI" pitchFamily="34" charset="0"/>
              <a:ea typeface="Segoe UI" pitchFamily="34" charset="0"/>
              <a:cs typeface="Segoe UI" pitchFamily="34" charset="0"/>
            </a:endParaRPr>
          </a:p>
        </p:txBody>
      </p:sp>
      <p:sp>
        <p:nvSpPr>
          <p:cNvPr id="20" name="TextBox 19"/>
          <p:cNvSpPr txBox="1"/>
          <p:nvPr/>
        </p:nvSpPr>
        <p:spPr>
          <a:xfrm>
            <a:off x="611932" y="1562681"/>
            <a:ext cx="3726533" cy="523220"/>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sz="2800" dirty="0" err="1" smtClean="0">
                <a:solidFill>
                  <a:schemeClr val="bg1"/>
                </a:solidFill>
                <a:latin typeface="Segoe UI" pitchFamily="34" charset="0"/>
                <a:ea typeface="Segoe UI" pitchFamily="34" charset="0"/>
                <a:cs typeface="Segoe UI" pitchFamily="34" charset="0"/>
              </a:rPr>
              <a:t>JulMar</a:t>
            </a:r>
            <a:r>
              <a:rPr lang="en-US" sz="2800" dirty="0" smtClean="0">
                <a:solidFill>
                  <a:schemeClr val="bg1"/>
                </a:solidFill>
                <a:latin typeface="Segoe UI" pitchFamily="34" charset="0"/>
                <a:ea typeface="Segoe UI" pitchFamily="34" charset="0"/>
                <a:cs typeface="Segoe UI" pitchFamily="34" charset="0"/>
              </a:rPr>
              <a:t> MVVM Helpers</a:t>
            </a:r>
            <a:endParaRPr lang="en-US" sz="2800" dirty="0">
              <a:solidFill>
                <a:schemeClr val="bg1"/>
              </a:solidFill>
              <a:latin typeface="Segoe UI" pitchFamily="34" charset="0"/>
              <a:ea typeface="Segoe UI" pitchFamily="34" charset="0"/>
              <a:cs typeface="Segoe UI" pitchFamily="34" charset="0"/>
            </a:endParaRPr>
          </a:p>
        </p:txBody>
      </p:sp>
      <p:sp>
        <p:nvSpPr>
          <p:cNvPr id="21" name="TextBox 20"/>
          <p:cNvSpPr txBox="1"/>
          <p:nvPr/>
        </p:nvSpPr>
        <p:spPr>
          <a:xfrm>
            <a:off x="412819" y="3256445"/>
            <a:ext cx="1506438" cy="523220"/>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2800" dirty="0" err="1" smtClean="0">
                <a:solidFill>
                  <a:schemeClr val="bg1"/>
                </a:solidFill>
                <a:latin typeface="Segoe UI" pitchFamily="34" charset="0"/>
                <a:ea typeface="Segoe UI" pitchFamily="34" charset="0"/>
                <a:cs typeface="Segoe UI" pitchFamily="34" charset="0"/>
              </a:rPr>
              <a:t>Caliburn</a:t>
            </a:r>
            <a:endParaRPr lang="en-US" sz="2800" dirty="0">
              <a:solidFill>
                <a:schemeClr val="bg1"/>
              </a:solidFill>
              <a:latin typeface="Segoe UI" pitchFamily="34" charset="0"/>
              <a:ea typeface="Segoe UI" pitchFamily="34" charset="0"/>
              <a:cs typeface="Segoe UI" pitchFamily="34" charset="0"/>
            </a:endParaRPr>
          </a:p>
        </p:txBody>
      </p:sp>
      <p:sp>
        <p:nvSpPr>
          <p:cNvPr id="22" name="TextBox 21"/>
          <p:cNvSpPr txBox="1"/>
          <p:nvPr/>
        </p:nvSpPr>
        <p:spPr>
          <a:xfrm>
            <a:off x="4572000" y="1562681"/>
            <a:ext cx="1066318" cy="523220"/>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en-US" sz="2800" dirty="0" smtClean="0">
                <a:solidFill>
                  <a:schemeClr val="bg1"/>
                </a:solidFill>
                <a:latin typeface="Segoe UI" pitchFamily="34" charset="0"/>
                <a:ea typeface="Segoe UI" pitchFamily="34" charset="0"/>
                <a:cs typeface="Segoe UI" pitchFamily="34" charset="0"/>
              </a:rPr>
              <a:t>Cinch</a:t>
            </a:r>
            <a:endParaRPr lang="en-US" sz="2800" dirty="0">
              <a:solidFill>
                <a:schemeClr val="bg1"/>
              </a:solidFill>
              <a:latin typeface="Segoe UI" pitchFamily="34" charset="0"/>
              <a:ea typeface="Segoe UI" pitchFamily="34" charset="0"/>
              <a:cs typeface="Segoe UI" pitchFamily="34" charset="0"/>
            </a:endParaRPr>
          </a:p>
        </p:txBody>
      </p:sp>
      <p:sp>
        <p:nvSpPr>
          <p:cNvPr id="23" name="TextBox 22"/>
          <p:cNvSpPr txBox="1"/>
          <p:nvPr/>
        </p:nvSpPr>
        <p:spPr>
          <a:xfrm>
            <a:off x="2124046" y="3256445"/>
            <a:ext cx="912301" cy="523220"/>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sz="2800" dirty="0" smtClean="0">
                <a:solidFill>
                  <a:schemeClr val="bg1"/>
                </a:solidFill>
                <a:latin typeface="Segoe UI" pitchFamily="34" charset="0"/>
                <a:ea typeface="Segoe UI" pitchFamily="34" charset="0"/>
                <a:cs typeface="Segoe UI" pitchFamily="34" charset="0"/>
              </a:rPr>
              <a:t>WAF</a:t>
            </a:r>
            <a:endParaRPr lang="en-US" sz="2800" dirty="0">
              <a:solidFill>
                <a:schemeClr val="bg1"/>
              </a:solidFill>
              <a:latin typeface="Segoe UI" pitchFamily="34" charset="0"/>
              <a:ea typeface="Segoe UI" pitchFamily="34" charset="0"/>
              <a:cs typeface="Segoe UI" pitchFamily="34" charset="0"/>
            </a:endParaRPr>
          </a:p>
        </p:txBody>
      </p:sp>
      <p:sp>
        <p:nvSpPr>
          <p:cNvPr id="24" name="TextBox 23"/>
          <p:cNvSpPr txBox="1"/>
          <p:nvPr/>
        </p:nvSpPr>
        <p:spPr>
          <a:xfrm>
            <a:off x="471015" y="4206488"/>
            <a:ext cx="1731564" cy="523220"/>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wrap="none" rtlCol="0">
            <a:spAutoFit/>
          </a:bodyPr>
          <a:lstStyle/>
          <a:p>
            <a:r>
              <a:rPr lang="en-US" sz="2800" dirty="0" err="1" smtClean="0">
                <a:solidFill>
                  <a:schemeClr val="bg1"/>
                </a:solidFill>
                <a:latin typeface="Segoe UI" pitchFamily="34" charset="0"/>
                <a:ea typeface="Segoe UI" pitchFamily="34" charset="0"/>
                <a:cs typeface="Segoe UI" pitchFamily="34" charset="0"/>
              </a:rPr>
              <a:t>GoldLight</a:t>
            </a:r>
            <a:endParaRPr lang="en-US" sz="2800" dirty="0">
              <a:solidFill>
                <a:schemeClr val="bg1"/>
              </a:solidFill>
              <a:latin typeface="Segoe UI" pitchFamily="34" charset="0"/>
              <a:ea typeface="Segoe UI" pitchFamily="34" charset="0"/>
              <a:cs typeface="Segoe UI" pitchFamily="34" charset="0"/>
            </a:endParaRPr>
          </a:p>
        </p:txBody>
      </p:sp>
      <p:sp>
        <p:nvSpPr>
          <p:cNvPr id="26" name="TextBox 25"/>
          <p:cNvSpPr txBox="1"/>
          <p:nvPr/>
        </p:nvSpPr>
        <p:spPr>
          <a:xfrm>
            <a:off x="3995936" y="4206488"/>
            <a:ext cx="3012107" cy="523220"/>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sz="2800" dirty="0" smtClean="0">
                <a:solidFill>
                  <a:schemeClr val="bg1"/>
                </a:solidFill>
                <a:latin typeface="Segoe UI" pitchFamily="34" charset="0"/>
                <a:ea typeface="Segoe UI" pitchFamily="34" charset="0"/>
                <a:cs typeface="Segoe UI" pitchFamily="34" charset="0"/>
              </a:rPr>
              <a:t>Structured MVVM</a:t>
            </a:r>
            <a:endParaRPr lang="en-US" sz="2800" dirty="0">
              <a:solidFill>
                <a:schemeClr val="bg1"/>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2102820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p:txBody>
          <a:bodyPr/>
          <a:lstStyle/>
          <a:p>
            <a:r>
              <a:rPr lang="en-US" dirty="0" smtClean="0"/>
              <a:t>Timer Application</a:t>
            </a:r>
          </a:p>
        </p:txBody>
      </p:sp>
    </p:spTree>
    <p:extLst>
      <p:ext uri="{BB962C8B-B14F-4D97-AF65-F5344CB8AC3E}">
        <p14:creationId xmlns:p14="http://schemas.microsoft.com/office/powerpoint/2010/main" val="304014209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42900" y="260839"/>
            <a:ext cx="8458200" cy="762000"/>
          </a:xfrm>
        </p:spPr>
        <p:txBody>
          <a:bodyPr/>
          <a:lstStyle/>
          <a:p>
            <a:r>
              <a:rPr lang="en-CA" dirty="0" smtClean="0"/>
              <a:t>Next Steps</a:t>
            </a:r>
            <a:endParaRPr lang="en-CA" dirty="0"/>
          </a:p>
        </p:txBody>
      </p:sp>
      <p:sp>
        <p:nvSpPr>
          <p:cNvPr id="4" name="Content Placeholder 3"/>
          <p:cNvSpPr>
            <a:spLocks noGrp="1"/>
          </p:cNvSpPr>
          <p:nvPr>
            <p:ph idx="1"/>
          </p:nvPr>
        </p:nvSpPr>
        <p:spPr/>
        <p:txBody>
          <a:bodyPr/>
          <a:lstStyle/>
          <a:p>
            <a:r>
              <a:rPr lang="en-CA" dirty="0" smtClean="0"/>
              <a:t>Check </a:t>
            </a:r>
            <a:r>
              <a:rPr lang="en-CA" dirty="0" err="1" smtClean="0"/>
              <a:t>Caliburn</a:t>
            </a:r>
            <a:r>
              <a:rPr lang="en-CA" dirty="0" smtClean="0"/>
              <a:t> or Prism for composite UI implementation</a:t>
            </a:r>
          </a:p>
          <a:p>
            <a:r>
              <a:rPr lang="en-CA" dirty="0" smtClean="0"/>
              <a:t>Check </a:t>
            </a:r>
            <a:r>
              <a:rPr lang="en-CA" dirty="0" err="1" smtClean="0"/>
              <a:t>nRoute</a:t>
            </a:r>
            <a:r>
              <a:rPr lang="en-CA" dirty="0" smtClean="0"/>
              <a:t> for advanced navigation services</a:t>
            </a:r>
          </a:p>
          <a:p>
            <a:r>
              <a:rPr lang="en-CA" dirty="0" smtClean="0"/>
              <a:t>Follow MVVM framework developers to get more information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7900" y="260839"/>
            <a:ext cx="763200" cy="763200"/>
          </a:xfrm>
          <a:prstGeom prst="rect">
            <a:avLst/>
          </a:prstGeom>
        </p:spPr>
      </p:pic>
    </p:spTree>
    <p:extLst>
      <p:ext uri="{BB962C8B-B14F-4D97-AF65-F5344CB8AC3E}">
        <p14:creationId xmlns:p14="http://schemas.microsoft.com/office/powerpoint/2010/main" val="236598007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42900" y="260839"/>
            <a:ext cx="8458200" cy="762000"/>
          </a:xfrm>
        </p:spPr>
        <p:txBody>
          <a:bodyPr/>
          <a:lstStyle/>
          <a:p>
            <a:r>
              <a:rPr lang="en-CA" dirty="0" smtClean="0"/>
              <a:t>Resources</a:t>
            </a:r>
            <a:endParaRPr lang="en-CA" dirty="0"/>
          </a:p>
        </p:txBody>
      </p:sp>
      <p:sp>
        <p:nvSpPr>
          <p:cNvPr id="4" name="Content Placeholder 3"/>
          <p:cNvSpPr>
            <a:spLocks noGrp="1"/>
          </p:cNvSpPr>
          <p:nvPr>
            <p:ph idx="1"/>
          </p:nvPr>
        </p:nvSpPr>
        <p:spPr>
          <a:xfrm>
            <a:off x="383817" y="1770143"/>
            <a:ext cx="5381228" cy="727317"/>
          </a:xfrm>
        </p:spPr>
        <p:txBody>
          <a:bodyPr>
            <a:noAutofit/>
          </a:bodyPr>
          <a:lstStyle/>
          <a:p>
            <a:pPr marL="0" indent="0">
              <a:buNone/>
            </a:pPr>
            <a:r>
              <a:rPr lang="en-CA" sz="4000" dirty="0"/>
              <a:t>http://</a:t>
            </a:r>
            <a:r>
              <a:rPr lang="en-CA" sz="4000" dirty="0" smtClean="0"/>
              <a:t>bit.ly/LFT340</a:t>
            </a:r>
            <a:endParaRPr lang="en-CA" sz="4000" dirty="0"/>
          </a:p>
        </p:txBody>
      </p:sp>
      <p:pic>
        <p:nvPicPr>
          <p:cNvPr id="5" name="Picture 4" descr="Demo Reverse.png"/>
          <p:cNvPicPr>
            <a:picLocks noChangeAspect="1"/>
          </p:cNvPicPr>
          <p:nvPr/>
        </p:nvPicPr>
        <p:blipFill>
          <a:blip r:embed="rId3" cstate="print"/>
          <a:stretch>
            <a:fillRect/>
          </a:stretch>
        </p:blipFill>
        <p:spPr>
          <a:xfrm>
            <a:off x="7943792" y="260839"/>
            <a:ext cx="857308" cy="763200"/>
          </a:xfrm>
          <a:prstGeom prst="rect">
            <a:avLst/>
          </a:prstGeom>
          <a:noFill/>
          <a:ln>
            <a:noFill/>
          </a:ln>
        </p:spPr>
      </p:pic>
      <p:sp>
        <p:nvSpPr>
          <p:cNvPr id="6" name="Content Placeholder 3"/>
          <p:cNvSpPr txBox="1">
            <a:spLocks/>
          </p:cNvSpPr>
          <p:nvPr/>
        </p:nvSpPr>
        <p:spPr>
          <a:xfrm>
            <a:off x="980954" y="2670212"/>
            <a:ext cx="7479478" cy="2347528"/>
          </a:xfrm>
          <a:prstGeom prst="rect">
            <a:avLst/>
          </a:prstGeom>
        </p:spPr>
        <p:txBody>
          <a:bodyPr lIns="0" tIns="0" rIns="0" bIns="0">
            <a:normAutofit/>
          </a:bodyPr>
          <a:lstStyle>
            <a:lvl1pPr marL="342900" indent="-342900" algn="l" rtl="0" eaLnBrk="1" fontAlgn="base" hangingPunct="1">
              <a:lnSpc>
                <a:spcPct val="90000"/>
              </a:lnSpc>
              <a:spcBef>
                <a:spcPct val="20000"/>
              </a:spcBef>
              <a:spcAft>
                <a:spcPct val="0"/>
              </a:spcAft>
              <a:buFont typeface="Arial" pitchFamily="34" charset="0"/>
              <a:buChar char="•"/>
              <a:defRPr sz="3200" kern="1200" spc="-150" baseline="0">
                <a:solidFill>
                  <a:schemeClr val="tx2"/>
                </a:solidFill>
                <a:latin typeface="Segoe UI" pitchFamily="34" charset="0"/>
                <a:ea typeface="Segoe UI" pitchFamily="34" charset="0"/>
                <a:cs typeface="Segoe UI" pitchFamily="34" charset="0"/>
              </a:defRPr>
            </a:lvl1pPr>
            <a:lvl2pPr marL="742950" indent="-285750" algn="l" rtl="0" eaLnBrk="1" fontAlgn="base" hangingPunct="1">
              <a:lnSpc>
                <a:spcPct val="90000"/>
              </a:lnSpc>
              <a:spcBef>
                <a:spcPct val="20000"/>
              </a:spcBef>
              <a:spcAft>
                <a:spcPct val="0"/>
              </a:spcAft>
              <a:buFont typeface="Arial" pitchFamily="34" charset="0"/>
              <a:buChar char="•"/>
              <a:defRPr sz="2800" kern="1200" spc="-150" baseline="0">
                <a:solidFill>
                  <a:schemeClr val="tx2"/>
                </a:solidFill>
                <a:latin typeface="Segoe UI" pitchFamily="34" charset="0"/>
                <a:ea typeface="Segoe UI" pitchFamily="34" charset="0"/>
                <a:cs typeface="Segoe UI" pitchFamily="34" charset="0"/>
              </a:defRPr>
            </a:lvl2pPr>
            <a:lvl3pPr marL="1143000" indent="-228600" algn="l" rtl="0" eaLnBrk="1" fontAlgn="base" hangingPunct="1">
              <a:lnSpc>
                <a:spcPct val="90000"/>
              </a:lnSpc>
              <a:spcBef>
                <a:spcPct val="20000"/>
              </a:spcBef>
              <a:spcAft>
                <a:spcPct val="0"/>
              </a:spcAft>
              <a:buFont typeface="Arial" pitchFamily="34" charset="0"/>
              <a:buChar char="•"/>
              <a:defRPr sz="2400" kern="1200" spc="-150" baseline="0">
                <a:solidFill>
                  <a:schemeClr val="tx2"/>
                </a:solidFill>
                <a:latin typeface="Segoe UI" pitchFamily="34" charset="0"/>
                <a:ea typeface="Segoe UI" pitchFamily="34" charset="0"/>
                <a:cs typeface="Segoe UI" pitchFamily="34" charset="0"/>
              </a:defRPr>
            </a:lvl3pPr>
            <a:lvl4pPr marL="1600200" indent="-228600" algn="l" rtl="0" eaLnBrk="1" fontAlgn="base" hangingPunct="1">
              <a:lnSpc>
                <a:spcPct val="90000"/>
              </a:lnSpc>
              <a:spcBef>
                <a:spcPct val="20000"/>
              </a:spcBef>
              <a:spcAft>
                <a:spcPct val="0"/>
              </a:spcAft>
              <a:buFont typeface="Arial" pitchFamily="34" charset="0"/>
              <a:buChar char="•"/>
              <a:defRPr sz="1600" kern="1200" baseline="0">
                <a:solidFill>
                  <a:schemeClr val="tx2"/>
                </a:solidFill>
                <a:latin typeface="+mn-lt"/>
                <a:ea typeface="+mn-ea"/>
                <a:cs typeface="+mn-cs"/>
              </a:defRPr>
            </a:lvl4pPr>
            <a:lvl5pPr marL="2057400" indent="-228600" algn="l" rtl="0" eaLnBrk="1" fontAlgn="base" hangingPunct="1">
              <a:lnSpc>
                <a:spcPct val="90000"/>
              </a:lnSpc>
              <a:spcBef>
                <a:spcPct val="20000"/>
              </a:spcBef>
              <a:spcAft>
                <a:spcPct val="0"/>
              </a:spcAft>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Review of the described technics</a:t>
            </a:r>
          </a:p>
          <a:p>
            <a:r>
              <a:rPr lang="en-US" dirty="0" smtClean="0"/>
              <a:t>Frameworks list</a:t>
            </a:r>
          </a:p>
          <a:p>
            <a:r>
              <a:rPr lang="en-CA" dirty="0" smtClean="0"/>
              <a:t>Links to interesting blogs</a:t>
            </a:r>
          </a:p>
          <a:p>
            <a:r>
              <a:rPr lang="en-CA" dirty="0" smtClean="0"/>
              <a:t>Demo source code</a:t>
            </a:r>
          </a:p>
        </p:txBody>
      </p:sp>
    </p:spTree>
    <p:extLst>
      <p:ext uri="{BB962C8B-B14F-4D97-AF65-F5344CB8AC3E}">
        <p14:creationId xmlns:p14="http://schemas.microsoft.com/office/powerpoint/2010/main" val="163803287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42900" y="260839"/>
            <a:ext cx="8458200" cy="762000"/>
          </a:xfrm>
        </p:spPr>
        <p:txBody>
          <a:bodyPr/>
          <a:lstStyle/>
          <a:p>
            <a:r>
              <a:rPr lang="en-CA" dirty="0" smtClean="0"/>
              <a:t>Related Session(s)</a:t>
            </a:r>
            <a:endParaRPr lang="en-CA" dirty="0"/>
          </a:p>
        </p:txBody>
      </p:sp>
      <p:sp>
        <p:nvSpPr>
          <p:cNvPr id="4" name="Content Placeholder 3"/>
          <p:cNvSpPr>
            <a:spLocks noGrp="1"/>
          </p:cNvSpPr>
          <p:nvPr>
            <p:ph idx="1"/>
          </p:nvPr>
        </p:nvSpPr>
        <p:spPr/>
        <p:txBody>
          <a:bodyPr/>
          <a:lstStyle/>
          <a:p>
            <a:r>
              <a:rPr lang="en-US" dirty="0" smtClean="0"/>
              <a:t>Expression </a:t>
            </a:r>
            <a:r>
              <a:rPr lang="en-US" dirty="0"/>
              <a:t>Blend - Putting it Into Practice </a:t>
            </a:r>
            <a:endParaRPr lang="en-US" dirty="0" smtClean="0"/>
          </a:p>
          <a:p>
            <a:pPr lvl="1"/>
            <a:r>
              <a:rPr lang="en-CA" dirty="0"/>
              <a:t>Day </a:t>
            </a:r>
            <a:r>
              <a:rPr lang="en-CA" dirty="0" smtClean="0"/>
              <a:t>2 </a:t>
            </a:r>
            <a:r>
              <a:rPr lang="en-CA" dirty="0"/>
              <a:t>- 1:00pm - 2:05pm</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37900" y="260839"/>
            <a:ext cx="763200" cy="763200"/>
          </a:xfrm>
          <a:prstGeom prst="rect">
            <a:avLst/>
          </a:prstGeom>
        </p:spPr>
      </p:pic>
    </p:spTree>
    <p:extLst>
      <p:ext uri="{BB962C8B-B14F-4D97-AF65-F5344CB8AC3E}">
        <p14:creationId xmlns:p14="http://schemas.microsoft.com/office/powerpoint/2010/main" val="263919787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Days 2010 Template v1.0">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TechDays 2010 Template v1.0</Template>
  <TotalTime>0</TotalTime>
  <Words>280</Words>
  <Application>Microsoft Office PowerPoint</Application>
  <PresentationFormat>On-screen Show (16:10)</PresentationFormat>
  <Paragraphs>62</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TechDays 2010 Template v1.0</vt:lpstr>
      <vt:lpstr>Some Behind-the-Scenes Details about WPF MVVM frameworks</vt:lpstr>
      <vt:lpstr>Model - View - ViewModel</vt:lpstr>
      <vt:lpstr>It’s just a pattern</vt:lpstr>
      <vt:lpstr>Frequently Asked Questions</vt:lpstr>
      <vt:lpstr>MVVM Frameworks at CodePlex</vt:lpstr>
      <vt:lpstr>PowerPoint Presentation</vt:lpstr>
      <vt:lpstr>Next Steps</vt:lpstr>
      <vt:lpstr>Resources</vt:lpstr>
      <vt:lpstr>Related Session(s)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2010-10-16T17:13:53Z</dcterms:created>
  <dcterms:modified xsi:type="dcterms:W3CDTF">2010-11-04T01:47:07Z</dcterms:modified>
</cp:coreProperties>
</file>