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96" r:id="rId4"/>
    <p:sldId id="300" r:id="rId5"/>
    <p:sldId id="270" r:id="rId6"/>
    <p:sldId id="297" r:id="rId7"/>
    <p:sldId id="278" r:id="rId8"/>
    <p:sldId id="298" r:id="rId9"/>
    <p:sldId id="304" r:id="rId10"/>
    <p:sldId id="309" r:id="rId11"/>
    <p:sldId id="282" r:id="rId12"/>
    <p:sldId id="276" r:id="rId13"/>
    <p:sldId id="308" r:id="rId14"/>
    <p:sldId id="288" r:id="rId15"/>
    <p:sldId id="301" r:id="rId16"/>
    <p:sldId id="302" r:id="rId17"/>
    <p:sldId id="303" r:id="rId18"/>
    <p:sldId id="306" r:id="rId19"/>
    <p:sldId id="307" r:id="rId20"/>
    <p:sldId id="286" r:id="rId21"/>
    <p:sldId id="280" r:id="rId22"/>
    <p:sldId id="285" r:id="rId23"/>
    <p:sldId id="289" r:id="rId24"/>
    <p:sldId id="259" r:id="rId25"/>
    <p:sldId id="260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F2F2F2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0342" autoAdjust="0"/>
  </p:normalViewPr>
  <p:slideViewPr>
    <p:cSldViewPr>
      <p:cViewPr varScale="1">
        <p:scale>
          <a:sx n="161" d="100"/>
          <a:sy n="161" d="100"/>
        </p:scale>
        <p:origin x="-174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455DF-2F2E-4938-9AC8-599CA371A7AB}" type="datetimeFigureOut">
              <a:rPr lang="en-US" smtClean="0"/>
              <a:t>18.01.2012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CA8F0-C4CC-48EA-83BF-825AD789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20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43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9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2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74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74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74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10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12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CA8F0-C4CC-48EA-83BF-825AD789331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9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085696"/>
            <a:ext cx="8204448" cy="918102"/>
          </a:xfrm>
        </p:spPr>
        <p:txBody>
          <a:bodyPr anchor="b"/>
          <a:lstStyle>
            <a:lvl1pPr algn="l">
              <a:defRPr b="1">
                <a:latin typeface="Segoe UI Semi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543858"/>
            <a:ext cx="8201000" cy="1026114"/>
          </a:xfrm>
        </p:spPr>
        <p:txBody>
          <a:bodyPr/>
          <a:lstStyle>
            <a:lvl1pPr marL="0" indent="0" algn="l">
              <a:spcBef>
                <a:spcPts val="10"/>
              </a:spcBef>
              <a:buNone/>
              <a:defRPr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0C32-833D-4D46-85B7-E1D20ADAEFE5}" type="datetime1">
              <a:rPr lang="en-US" smtClean="0"/>
              <a:t>18.01.2012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69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75B4-70CB-4F6C-A336-F8AF843721FB}" type="datetime1">
              <a:rPr lang="en-US" smtClean="0"/>
              <a:t>18.01.2012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7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E9B0-0893-4BA3-975A-B1DF3CBFE2C8}" type="datetime1">
              <a:rPr lang="en-US" smtClean="0"/>
              <a:t>18.01.2012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51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45FEB-72CB-4237-A5E8-53714A326AAD}" type="datetime1">
              <a:rPr lang="en-US" smtClean="0"/>
              <a:t>18.01.2012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233962" y="1635646"/>
            <a:ext cx="27061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latin typeface="Segoe UI Semibold" pitchFamily="34" charset="0"/>
              </a:rPr>
              <a:t>Demo</a:t>
            </a:r>
            <a:endParaRPr lang="en-US" sz="7200" dirty="0">
              <a:latin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710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45FEB-72CB-4237-A5E8-53714A326AAD}" type="datetime1">
              <a:rPr lang="en-US" smtClean="0"/>
              <a:t>18.01.2012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275857" y="1329612"/>
            <a:ext cx="2768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latin typeface="Segoe UI Semibold" pitchFamily="34" charset="0"/>
              </a:rPr>
              <a:t>Q &amp; A</a:t>
            </a:r>
            <a:endParaRPr lang="en-US" sz="7200" dirty="0">
              <a:latin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2339752" y="1950681"/>
            <a:ext cx="456727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dirty="0" smtClean="0">
                <a:latin typeface="Segoe UI Semibold" pitchFamily="34" charset="0"/>
              </a:rPr>
              <a:t>Thank you!</a:t>
            </a:r>
            <a:endParaRPr lang="en-US" sz="6800" dirty="0">
              <a:latin typeface="Segoe UI Semibold" pitchFamily="34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28384" y="4767263"/>
            <a:ext cx="658416" cy="273844"/>
          </a:xfrm>
        </p:spPr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20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BFAB-32A8-4330-A928-CDFC497BD898}" type="datetime1">
              <a:rPr lang="en-US" smtClean="0"/>
              <a:t>18.01.2012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44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255E-C188-40D9-BAF0-643B4CF4B00E}" type="datetime1">
              <a:rPr lang="en-US" smtClean="0"/>
              <a:t>18.01.2012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6CC9-A665-448A-8F32-30AE411A3916}" type="datetime1">
              <a:rPr lang="en-US" smtClean="0"/>
              <a:t>18.01.2012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53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D80F-F844-42F7-88D2-4EEBF21D76ED}" type="datetime1">
              <a:rPr lang="en-US" smtClean="0"/>
              <a:t>18.01.2012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95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EACC-03CA-410B-A3A0-F04150EF1D89}" type="datetime1">
              <a:rPr lang="en-US" smtClean="0"/>
              <a:t>18.01.2012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2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EF4-8B87-495D-8DE8-7A31FEA9622E}" type="datetime1">
              <a:rPr lang="en-US" smtClean="0"/>
              <a:t>18.01.2012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1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B327-9D1F-415E-9A30-BFC054CFD881}" type="datetime1">
              <a:rPr lang="en-US" smtClean="0"/>
              <a:t>18.01.2012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3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23DFC-FF58-4238-B99B-00B7F048FBF1}" type="datetime1">
              <a:rPr lang="en-US" smtClean="0"/>
              <a:t>18.01.2012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21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51571"/>
            <a:ext cx="8229600" cy="3643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8144" y="4767263"/>
            <a:ext cx="20882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45FEB-72CB-4237-A5E8-53714A326AAD}" type="datetime1">
              <a:rPr lang="en-US" smtClean="0"/>
              <a:t>18.01.2012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7544" y="4767263"/>
            <a:ext cx="532859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8384" y="4767263"/>
            <a:ext cx="658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17B8E-654A-4DDD-9727-4300298A327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4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0" r:id="rId13"/>
    <p:sldLayoutId id="214748366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 Semibol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Clr>
          <a:schemeClr val="accent3"/>
        </a:buClr>
        <a:buFont typeface="Arial" pitchFamily="34" charset="0"/>
        <a:buChar char="•"/>
        <a:defRPr sz="3200" kern="1200">
          <a:solidFill>
            <a:schemeClr val="tx1"/>
          </a:solidFill>
          <a:latin typeface="Segoe UI Light" pitchFamily="34" charset="0"/>
          <a:ea typeface="Segoe UI Light" pitchFamily="34" charset="0"/>
          <a:cs typeface="Segoe UI Ligh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800" kern="1200">
          <a:solidFill>
            <a:schemeClr val="tx1"/>
          </a:solidFill>
          <a:latin typeface="Segoe UI Light" pitchFamily="34" charset="0"/>
          <a:ea typeface="Segoe UI Light" pitchFamily="34" charset="0"/>
          <a:cs typeface="Segoe UI Ligh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chemeClr val="tx1"/>
          </a:solidFill>
          <a:latin typeface="Segoe UI Light" pitchFamily="34" charset="0"/>
          <a:ea typeface="Segoe UI Light" pitchFamily="34" charset="0"/>
          <a:cs typeface="Segoe UI Light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000" kern="1200">
          <a:solidFill>
            <a:schemeClr val="tx1"/>
          </a:solidFill>
          <a:latin typeface="Segoe UI Light" pitchFamily="34" charset="0"/>
          <a:ea typeface="Segoe UI Light" pitchFamily="34" charset="0"/>
          <a:cs typeface="Segoe UI Light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lang="en-US" sz="2000" kern="1200" dirty="0" smtClean="0">
          <a:solidFill>
            <a:schemeClr val="tx1"/>
          </a:solidFill>
          <a:latin typeface="Segoe UI Light" pitchFamily="34" charset="0"/>
          <a:ea typeface="Segoe UI Light" pitchFamily="34" charset="0"/>
          <a:cs typeface="Segoe UI Light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hannel9.msdn.com/Events/BUILD/BUILD2011" TargetMode="External"/><Relationship Id="rId2" Type="http://schemas.openxmlformats.org/officeDocument/2006/relationships/hyperlink" Target="http://dev.windows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699542"/>
            <a:ext cx="8204448" cy="1224136"/>
          </a:xfrm>
        </p:spPr>
        <p:txBody>
          <a:bodyPr>
            <a:normAutofit fontScale="90000"/>
          </a:bodyPr>
          <a:lstStyle/>
          <a:p>
            <a:r>
              <a:rPr lang="en-US" dirty="0"/>
              <a:t>Windows 8 Development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Deeper </a:t>
            </a:r>
            <a:r>
              <a:rPr lang="en-US" dirty="0"/>
              <a:t>Dive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643758"/>
            <a:ext cx="8201000" cy="86409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solidFill>
                  <a:schemeClr val="accent3"/>
                </a:solidFill>
              </a:rPr>
              <a:t>Andrei </a:t>
            </a:r>
            <a:r>
              <a:rPr lang="en-US" sz="2400" dirty="0" err="1">
                <a:solidFill>
                  <a:schemeClr val="accent3"/>
                </a:solidFill>
              </a:rPr>
              <a:t>Marukovich</a:t>
            </a:r>
            <a:endParaRPr lang="en-US" sz="2400" dirty="0">
              <a:solidFill>
                <a:schemeClr val="accent3"/>
              </a:solidFill>
            </a:endParaRPr>
          </a:p>
          <a:p>
            <a:pPr>
              <a:spcBef>
                <a:spcPts val="0"/>
              </a:spcBef>
              <a:spcAft>
                <a:spcPts val="2000"/>
              </a:spcAft>
            </a:pPr>
            <a:r>
              <a:rPr lang="en-US" sz="2000" dirty="0" smtClean="0">
                <a:latin typeface="Segoe UI Light" pitchFamily="34" charset="0"/>
                <a:cs typeface="Segoe UI Light" pitchFamily="34" charset="0"/>
              </a:rPr>
              <a:t>andrei.marukovich@lunarfrog.com</a:t>
            </a:r>
            <a:endParaRPr lang="en-US" sz="2000" dirty="0">
              <a:solidFill>
                <a:schemeClr val="accent3"/>
              </a:solidFill>
              <a:latin typeface="Segoe UI Light" pitchFamily="34" charset="0"/>
              <a:cs typeface="Segoe UI Light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633517"/>
              </p:ext>
            </p:extLst>
          </p:nvPr>
        </p:nvGraphicFramePr>
        <p:xfrm>
          <a:off x="539552" y="3702278"/>
          <a:ext cx="3960440" cy="792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/>
                <a:gridCol w="295232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solidFill>
                            <a:schemeClr val="accent3"/>
                          </a:solidFill>
                          <a:latin typeface="Segoe UI Light" pitchFamily="34" charset="0"/>
                          <a:cs typeface="Segoe UI Light" pitchFamily="34" charset="0"/>
                        </a:rPr>
                        <a:t>Twitter:</a:t>
                      </a:r>
                      <a:endParaRPr lang="en-CA" sz="2000" b="1" dirty="0">
                        <a:latin typeface="Segoe UI Light" pitchFamily="34" charset="0"/>
                        <a:cs typeface="Segoe UI Ligh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Segoe UI Light" pitchFamily="34" charset="0"/>
                          <a:cs typeface="Segoe UI Light" pitchFamily="34" charset="0"/>
                        </a:rPr>
                        <a:t>@</a:t>
                      </a:r>
                      <a:r>
                        <a:rPr lang="en-US" sz="2000" dirty="0" err="1" smtClean="0">
                          <a:latin typeface="Segoe UI Light" pitchFamily="34" charset="0"/>
                          <a:cs typeface="Segoe UI Light" pitchFamily="34" charset="0"/>
                        </a:rPr>
                        <a:t>taggedfrog</a:t>
                      </a:r>
                      <a:endParaRPr lang="en-C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solidFill>
                            <a:schemeClr val="accent3"/>
                          </a:solidFill>
                          <a:latin typeface="Segoe UI Light" pitchFamily="34" charset="0"/>
                          <a:cs typeface="Segoe UI Light" pitchFamily="34" charset="0"/>
                        </a:rPr>
                        <a:t>Blog:</a:t>
                      </a:r>
                      <a:endParaRPr lang="en-CA" sz="2000" b="1" dirty="0">
                        <a:latin typeface="Segoe UI Light" pitchFamily="34" charset="0"/>
                        <a:cs typeface="Segoe UI Ligh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Segoe UI Light" pitchFamily="34" charset="0"/>
                          <a:cs typeface="Segoe UI Light" pitchFamily="34" charset="0"/>
                        </a:rPr>
                        <a:t>lunarfrog.com/blog</a:t>
                      </a:r>
                      <a:endParaRPr lang="en-C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55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 sandbox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No communications with Win32 </a:t>
            </a:r>
            <a:r>
              <a:rPr lang="en-CA" dirty="0" smtClean="0"/>
              <a:t>apps</a:t>
            </a:r>
          </a:p>
          <a:p>
            <a:r>
              <a:rPr lang="en-CA" dirty="0"/>
              <a:t>Contracts enable cross-app </a:t>
            </a:r>
            <a:r>
              <a:rPr lang="en-CA" dirty="0" smtClean="0"/>
              <a:t>interactions for Metro-style apps</a:t>
            </a:r>
            <a:endParaRPr lang="en-CA" dirty="0" smtClean="0"/>
          </a:p>
          <a:p>
            <a:r>
              <a:rPr lang="en-CA" dirty="0" smtClean="0"/>
              <a:t>Brokered access to system resources</a:t>
            </a:r>
          </a:p>
          <a:p>
            <a:r>
              <a:rPr lang="en-CA" dirty="0" smtClean="0"/>
              <a:t>App capabilities must be defined in </a:t>
            </a:r>
            <a:r>
              <a:rPr lang="en-CA" dirty="0" smtClean="0"/>
              <a:t>manifest</a:t>
            </a: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5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.NET Metro profile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Subset </a:t>
            </a:r>
            <a:r>
              <a:rPr lang="en-US" dirty="0">
                <a:ea typeface="ＭＳ Ｐゴシック" pitchFamily="34" charset="-128"/>
              </a:rPr>
              <a:t>of </a:t>
            </a:r>
            <a:r>
              <a:rPr lang="en-US" dirty="0" smtClean="0">
                <a:ea typeface="ＭＳ Ｐゴシック" pitchFamily="34" charset="-128"/>
              </a:rPr>
              <a:t>Client Profile</a:t>
            </a:r>
            <a:endParaRPr lang="en-US" dirty="0">
              <a:ea typeface="ＭＳ Ｐゴシック" pitchFamily="34" charset="-128"/>
            </a:endParaRPr>
          </a:p>
          <a:p>
            <a:pPr lvl="1"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No </a:t>
            </a:r>
            <a:r>
              <a:rPr lang="en-US" dirty="0" err="1">
                <a:ea typeface="ＭＳ Ｐゴシック" pitchFamily="34" charset="-128"/>
              </a:rPr>
              <a:t>R</a:t>
            </a:r>
            <a:r>
              <a:rPr lang="en-US" dirty="0" err="1" smtClean="0">
                <a:ea typeface="ＭＳ Ｐゴシック" pitchFamily="34" charset="-128"/>
              </a:rPr>
              <a:t>emoting</a:t>
            </a:r>
            <a:endParaRPr lang="en-US" dirty="0">
              <a:ea typeface="ＭＳ Ｐゴシック" pitchFamily="34" charset="-128"/>
            </a:endParaRPr>
          </a:p>
          <a:p>
            <a:pPr lvl="1"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No </a:t>
            </a:r>
            <a:r>
              <a:rPr lang="en-US" dirty="0" err="1" smtClean="0">
                <a:ea typeface="ＭＳ Ｐゴシック" pitchFamily="34" charset="-128"/>
              </a:rPr>
              <a:t>System.Data</a:t>
            </a:r>
            <a:endParaRPr lang="en-US" dirty="0" smtClean="0">
              <a:ea typeface="ＭＳ Ｐゴシック" pitchFamily="34" charset="-128"/>
            </a:endParaRPr>
          </a:p>
          <a:p>
            <a:pPr lvl="1"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No </a:t>
            </a:r>
            <a:r>
              <a:rPr lang="en-US" dirty="0" err="1" smtClean="0">
                <a:ea typeface="ＭＳ Ｐゴシック" pitchFamily="34" charset="-128"/>
              </a:rPr>
              <a:t>System.Web</a:t>
            </a:r>
            <a:endParaRPr lang="en-US" dirty="0">
              <a:ea typeface="ＭＳ Ｐゴシック" pitchFamily="34" charset="-128"/>
            </a:endParaRPr>
          </a:p>
          <a:p>
            <a:pPr lvl="1"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No private reflection, no Emit</a:t>
            </a:r>
            <a:endParaRPr lang="en-US" dirty="0">
              <a:ea typeface="ＭＳ Ｐゴシック" pitchFamily="34" charset="-128"/>
            </a:endParaRPr>
          </a:p>
          <a:p>
            <a:pPr lvl="1"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Some APIs replaced with </a:t>
            </a:r>
            <a:r>
              <a:rPr lang="en-US" dirty="0" err="1">
                <a:ea typeface="ＭＳ Ｐゴシック" pitchFamily="34" charset="-128"/>
              </a:rPr>
              <a:t>async</a:t>
            </a:r>
            <a:r>
              <a:rPr lang="en-US" dirty="0">
                <a:ea typeface="ＭＳ Ｐゴシック" pitchFamily="34" charset="-128"/>
              </a:rPr>
              <a:t> versions</a:t>
            </a:r>
          </a:p>
          <a:p>
            <a:pPr lvl="1"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Some .NET classes moved to </a:t>
            </a:r>
            <a:r>
              <a:rPr lang="en-US" dirty="0" err="1" smtClean="0">
                <a:ea typeface="ＭＳ Ｐゴシック" pitchFamily="34" charset="-128"/>
              </a:rPr>
              <a:t>WinRT</a:t>
            </a:r>
            <a:endParaRPr lang="en-US" dirty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3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187624" y="2787774"/>
            <a:ext cx="6984776" cy="857250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>
                <a:latin typeface="Segoe UI Light" pitchFamily="34" charset="0"/>
                <a:cs typeface="Segoe UI Light" pitchFamily="34" charset="0"/>
              </a:rPr>
              <a:t>Metro-style application</a:t>
            </a:r>
            <a:endParaRPr lang="en-US" sz="3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contracts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Search</a:t>
            </a:r>
          </a:p>
          <a:p>
            <a:r>
              <a:rPr lang="en-CA" dirty="0" smtClean="0"/>
              <a:t>File type association</a:t>
            </a:r>
          </a:p>
          <a:p>
            <a:r>
              <a:rPr lang="en-CA" dirty="0" smtClean="0"/>
              <a:t>Launcher</a:t>
            </a:r>
          </a:p>
          <a:p>
            <a:r>
              <a:rPr lang="en-CA" dirty="0" smtClean="0"/>
              <a:t>AutoPlay</a:t>
            </a:r>
          </a:p>
          <a:p>
            <a:r>
              <a:rPr lang="en-CA" dirty="0" smtClean="0"/>
              <a:t>Contact Picker</a:t>
            </a:r>
          </a:p>
          <a:p>
            <a:r>
              <a:rPr lang="en-CA" dirty="0" smtClean="0"/>
              <a:t>etc.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9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 lifecycle states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35696" y="1653648"/>
            <a:ext cx="1584176" cy="4860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Not started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5004048" y="1653648"/>
            <a:ext cx="1584176" cy="4860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Running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5004048" y="3165816"/>
            <a:ext cx="1584176" cy="4860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Suspended</a:t>
            </a:r>
            <a:endParaRPr lang="en-CA" dirty="0"/>
          </a:p>
        </p:txBody>
      </p:sp>
      <p:sp>
        <p:nvSpPr>
          <p:cNvPr id="9" name="Right Arrow 8"/>
          <p:cNvSpPr/>
          <p:nvPr/>
        </p:nvSpPr>
        <p:spPr>
          <a:xfrm>
            <a:off x="3707904" y="1829168"/>
            <a:ext cx="1008112" cy="13501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 rot="5400000">
            <a:off x="5598114" y="2589144"/>
            <a:ext cx="756084" cy="18002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ight Arrow 10"/>
          <p:cNvSpPr/>
          <p:nvPr/>
        </p:nvSpPr>
        <p:spPr>
          <a:xfrm rot="16200000">
            <a:off x="5148064" y="2589752"/>
            <a:ext cx="756084" cy="18002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Bent-Up Arrow 11"/>
          <p:cNvSpPr/>
          <p:nvPr/>
        </p:nvSpPr>
        <p:spPr>
          <a:xfrm flipH="1">
            <a:off x="2555776" y="2301720"/>
            <a:ext cx="2160240" cy="1188132"/>
          </a:xfrm>
          <a:prstGeom prst="bentUpArrow">
            <a:avLst>
              <a:gd name="adj1" fmla="val 7478"/>
              <a:gd name="adj2" fmla="val 7478"/>
              <a:gd name="adj3" fmla="val 670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Lightning Bolt 13"/>
          <p:cNvSpPr/>
          <p:nvPr/>
        </p:nvSpPr>
        <p:spPr>
          <a:xfrm>
            <a:off x="4067944" y="1630257"/>
            <a:ext cx="216024" cy="162018"/>
          </a:xfrm>
          <a:prstGeom prst="lightningBol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dk1"/>
              </a:solidFill>
            </a:endParaRPr>
          </a:p>
        </p:txBody>
      </p:sp>
      <p:sp>
        <p:nvSpPr>
          <p:cNvPr id="15" name="Lightning Bolt 14"/>
          <p:cNvSpPr/>
          <p:nvPr/>
        </p:nvSpPr>
        <p:spPr>
          <a:xfrm>
            <a:off x="5148064" y="2598145"/>
            <a:ext cx="216024" cy="162018"/>
          </a:xfrm>
          <a:prstGeom prst="lightningBol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dk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68144" y="2517984"/>
            <a:ext cx="1793504" cy="3240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Suspending</a:t>
            </a:r>
            <a:endParaRPr lang="en-CA" dirty="0"/>
          </a:p>
        </p:txBody>
      </p:sp>
      <p:sp>
        <p:nvSpPr>
          <p:cNvPr id="16" name="Lightning Bolt 15"/>
          <p:cNvSpPr/>
          <p:nvPr/>
        </p:nvSpPr>
        <p:spPr>
          <a:xfrm>
            <a:off x="5964644" y="2598993"/>
            <a:ext cx="216024" cy="162018"/>
          </a:xfrm>
          <a:prstGeom prst="lightningBol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94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Suspending event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Do not wait for suspension - save data often</a:t>
            </a:r>
          </a:p>
          <a:p>
            <a:r>
              <a:rPr lang="en-CA" dirty="0" smtClean="0"/>
              <a:t>Think about order of the saving operations</a:t>
            </a:r>
          </a:p>
          <a:p>
            <a:r>
              <a:rPr lang="en-CA" dirty="0" smtClean="0"/>
              <a:t>Be careful with </a:t>
            </a:r>
            <a:r>
              <a:rPr lang="en-CA" dirty="0" err="1" smtClean="0"/>
              <a:t>async</a:t>
            </a:r>
            <a:r>
              <a:rPr lang="en-CA" dirty="0" smtClean="0"/>
              <a:t> calls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1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Suspending event – </a:t>
            </a:r>
            <a:r>
              <a:rPr lang="en-CA" dirty="0" err="1" smtClean="0"/>
              <a:t>async</a:t>
            </a:r>
            <a:r>
              <a:rPr lang="en-CA" dirty="0" smtClean="0"/>
              <a:t> calls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7544" y="1419622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err="1">
                <a:solidFill>
                  <a:schemeClr val="tx2"/>
                </a:solidFill>
              </a:rPr>
              <a:t>async</a:t>
            </a:r>
            <a:r>
              <a:rPr lang="en-CA" sz="2000" dirty="0">
                <a:solidFill>
                  <a:schemeClr val="tx2"/>
                </a:solidFill>
              </a:rPr>
              <a:t> void </a:t>
            </a:r>
            <a:r>
              <a:rPr lang="en-CA" sz="2000" dirty="0" err="1"/>
              <a:t>App_Suspending</a:t>
            </a:r>
            <a:r>
              <a:rPr lang="en-CA" sz="2000" dirty="0"/>
              <a:t>(</a:t>
            </a:r>
            <a:r>
              <a:rPr lang="en-CA" sz="2000" dirty="0">
                <a:solidFill>
                  <a:srgbClr val="0070C0"/>
                </a:solidFill>
              </a:rPr>
              <a:t>object</a:t>
            </a:r>
            <a:r>
              <a:rPr lang="en-CA" sz="2000" dirty="0"/>
              <a:t> sender, </a:t>
            </a:r>
            <a:r>
              <a:rPr lang="en-CA" sz="2000" dirty="0" err="1">
                <a:solidFill>
                  <a:srgbClr val="0070C0"/>
                </a:solidFill>
              </a:rPr>
              <a:t>SuspendingEventArgs</a:t>
            </a:r>
            <a:r>
              <a:rPr lang="en-CA" sz="2000" dirty="0" smtClean="0"/>
              <a:t> </a:t>
            </a:r>
            <a:r>
              <a:rPr lang="en-CA" sz="2000" dirty="0"/>
              <a:t>e)</a:t>
            </a:r>
          </a:p>
          <a:p>
            <a:r>
              <a:rPr lang="en-CA" sz="2000" dirty="0" smtClean="0"/>
              <a:t>{</a:t>
            </a:r>
            <a:endParaRPr lang="en-CA" sz="2000" dirty="0"/>
          </a:p>
          <a:p>
            <a:r>
              <a:rPr lang="en-CA" sz="2000" dirty="0" smtClean="0">
                <a:solidFill>
                  <a:schemeClr val="tx2"/>
                </a:solidFill>
              </a:rPr>
              <a:t>    await</a:t>
            </a:r>
            <a:r>
              <a:rPr lang="en-CA" sz="2000" dirty="0" smtClean="0"/>
              <a:t> </a:t>
            </a:r>
            <a:r>
              <a:rPr lang="en-CA" sz="2000" dirty="0" err="1" smtClean="0"/>
              <a:t>StateManager.Save</a:t>
            </a:r>
            <a:r>
              <a:rPr lang="en-CA" sz="2000" dirty="0" smtClean="0"/>
              <a:t>();</a:t>
            </a:r>
            <a:endParaRPr lang="en-CA" sz="2000" dirty="0"/>
          </a:p>
          <a:p>
            <a:r>
              <a:rPr lang="en-CA" sz="2000" dirty="0" smtClean="0"/>
              <a:t>}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41497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Suspending event – </a:t>
            </a:r>
            <a:r>
              <a:rPr lang="en-CA" dirty="0" err="1" smtClean="0"/>
              <a:t>async</a:t>
            </a:r>
            <a:r>
              <a:rPr lang="en-CA" dirty="0" smtClean="0"/>
              <a:t> calls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7544" y="1419622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err="1">
                <a:solidFill>
                  <a:schemeClr val="tx2"/>
                </a:solidFill>
              </a:rPr>
              <a:t>async</a:t>
            </a:r>
            <a:r>
              <a:rPr lang="en-CA" sz="2000" dirty="0">
                <a:solidFill>
                  <a:schemeClr val="tx2"/>
                </a:solidFill>
              </a:rPr>
              <a:t> void </a:t>
            </a:r>
            <a:r>
              <a:rPr lang="en-CA" sz="2000" dirty="0" err="1"/>
              <a:t>App_Suspending</a:t>
            </a:r>
            <a:r>
              <a:rPr lang="en-CA" sz="2000" dirty="0"/>
              <a:t>(</a:t>
            </a:r>
            <a:r>
              <a:rPr lang="en-CA" sz="2000" dirty="0">
                <a:solidFill>
                  <a:srgbClr val="0070C0"/>
                </a:solidFill>
              </a:rPr>
              <a:t>object</a:t>
            </a:r>
            <a:r>
              <a:rPr lang="en-CA" sz="2000" dirty="0"/>
              <a:t> sender, </a:t>
            </a:r>
            <a:r>
              <a:rPr lang="en-CA" sz="2000" dirty="0" err="1">
                <a:solidFill>
                  <a:srgbClr val="0070C0"/>
                </a:solidFill>
              </a:rPr>
              <a:t>SuspendingEventArgs</a:t>
            </a:r>
            <a:r>
              <a:rPr lang="en-CA" sz="2000" dirty="0" smtClean="0"/>
              <a:t> </a:t>
            </a:r>
            <a:r>
              <a:rPr lang="en-CA" sz="2000" dirty="0"/>
              <a:t>e)</a:t>
            </a:r>
          </a:p>
          <a:p>
            <a:r>
              <a:rPr lang="en-CA" sz="2000" dirty="0" smtClean="0"/>
              <a:t>{</a:t>
            </a:r>
            <a:endParaRPr lang="en-CA" sz="2000" dirty="0"/>
          </a:p>
          <a:p>
            <a:r>
              <a:rPr lang="en-CA" sz="2000" dirty="0" smtClean="0"/>
              <a:t>    </a:t>
            </a:r>
            <a:r>
              <a:rPr lang="en-CA" sz="2000" dirty="0" err="1">
                <a:solidFill>
                  <a:schemeClr val="tx2"/>
                </a:solidFill>
              </a:rPr>
              <a:t>var</a:t>
            </a:r>
            <a:r>
              <a:rPr lang="en-CA" sz="2000" dirty="0" smtClean="0"/>
              <a:t> </a:t>
            </a:r>
            <a:r>
              <a:rPr lang="en-CA" sz="2000" dirty="0"/>
              <a:t>deferral = </a:t>
            </a:r>
            <a:r>
              <a:rPr lang="en-CA" sz="2000" dirty="0" err="1"/>
              <a:t>e.SuspendingOperation.GetDeferral</a:t>
            </a:r>
            <a:r>
              <a:rPr lang="en-CA" sz="2000" dirty="0"/>
              <a:t>();</a:t>
            </a:r>
          </a:p>
          <a:p>
            <a:r>
              <a:rPr lang="en-CA" sz="2000" dirty="0"/>
              <a:t>            </a:t>
            </a:r>
          </a:p>
          <a:p>
            <a:r>
              <a:rPr lang="en-CA" sz="2000" dirty="0" smtClean="0"/>
              <a:t>    </a:t>
            </a:r>
            <a:r>
              <a:rPr lang="en-CA" sz="2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await</a:t>
            </a:r>
            <a:r>
              <a:rPr lang="en-CA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CA" sz="2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StateManager.Save</a:t>
            </a:r>
            <a:r>
              <a:rPr lang="en-CA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();</a:t>
            </a:r>
            <a:endParaRPr lang="en-CA" sz="20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en-CA" sz="2000" dirty="0"/>
          </a:p>
          <a:p>
            <a:r>
              <a:rPr lang="en-CA" sz="2000" dirty="0" smtClean="0"/>
              <a:t>    </a:t>
            </a:r>
            <a:r>
              <a:rPr lang="en-CA" sz="2000" dirty="0" err="1" smtClean="0"/>
              <a:t>deferral.Complete</a:t>
            </a:r>
            <a:r>
              <a:rPr lang="en-CA" sz="2000" dirty="0"/>
              <a:t>();</a:t>
            </a:r>
          </a:p>
          <a:p>
            <a:r>
              <a:rPr lang="en-CA" sz="2000" dirty="0" smtClean="0"/>
              <a:t>}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8784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multitasking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Playing audio in </a:t>
            </a:r>
            <a:r>
              <a:rPr lang="en-CA" dirty="0" smtClean="0"/>
              <a:t>background</a:t>
            </a:r>
          </a:p>
          <a:p>
            <a:r>
              <a:rPr lang="en-CA" dirty="0" err="1" smtClean="0"/>
              <a:t>BackgroundDownloader</a:t>
            </a:r>
            <a:endParaRPr lang="en-CA" dirty="0" smtClean="0"/>
          </a:p>
          <a:p>
            <a:r>
              <a:rPr lang="en-CA" dirty="0" err="1" smtClean="0"/>
              <a:t>BackgroundUploader</a:t>
            </a:r>
            <a:endParaRPr lang="en-CA" dirty="0" smtClean="0"/>
          </a:p>
          <a:p>
            <a:r>
              <a:rPr lang="en-US" dirty="0" err="1" smtClean="0"/>
              <a:t>BackgroundTaskBuilder</a:t>
            </a:r>
            <a:endParaRPr lang="en-US" dirty="0" smtClean="0"/>
          </a:p>
          <a:p>
            <a:pPr lvl="1"/>
            <a:r>
              <a:rPr lang="en-US" dirty="0" smtClean="0"/>
              <a:t>Handle system events</a:t>
            </a:r>
          </a:p>
          <a:p>
            <a:pPr lvl="1"/>
            <a:r>
              <a:rPr lang="en-US" dirty="0" smtClean="0"/>
              <a:t>Timer (min. interval – 15min)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779662"/>
            <a:ext cx="8208912" cy="857250"/>
          </a:xfrm>
        </p:spPr>
        <p:txBody>
          <a:bodyPr/>
          <a:lstStyle/>
          <a:p>
            <a:pPr algn="ctr"/>
            <a:r>
              <a:rPr lang="en-US" dirty="0" smtClean="0"/>
              <a:t>bit.ly/</a:t>
            </a:r>
            <a:r>
              <a:rPr lang="en-US" dirty="0" err="1" smtClean="0"/>
              <a:t>BackgroundTasks</a:t>
            </a:r>
            <a:endParaRPr lang="en-CA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2787774"/>
            <a:ext cx="8229600" cy="68407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Introduction to background tasks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977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1570"/>
            <a:ext cx="8229600" cy="3852427"/>
          </a:xfrm>
        </p:spPr>
        <p:txBody>
          <a:bodyPr>
            <a:normAutofit/>
          </a:bodyPr>
          <a:lstStyle/>
          <a:p>
            <a:pPr>
              <a:spcBef>
                <a:spcPts val="1500"/>
              </a:spcBef>
            </a:pPr>
            <a:r>
              <a:rPr lang="en-US" dirty="0" smtClean="0"/>
              <a:t>Windows 8 platform overview</a:t>
            </a:r>
          </a:p>
          <a:p>
            <a:pPr>
              <a:spcBef>
                <a:spcPts val="1500"/>
              </a:spcBef>
            </a:pPr>
            <a:r>
              <a:rPr lang="en-CA" dirty="0" smtClean="0"/>
              <a:t>Building Metro-style applications</a:t>
            </a:r>
          </a:p>
          <a:p>
            <a:pPr lvl="1">
              <a:spcBef>
                <a:spcPts val="1500"/>
              </a:spcBef>
            </a:pPr>
            <a:r>
              <a:rPr lang="en-US" dirty="0" smtClean="0"/>
              <a:t>Capabilities and contracts</a:t>
            </a:r>
          </a:p>
          <a:p>
            <a:pPr lvl="1">
              <a:spcBef>
                <a:spcPts val="1500"/>
              </a:spcBef>
            </a:pPr>
            <a:r>
              <a:rPr lang="en-US" dirty="0" smtClean="0"/>
              <a:t>App lifecycle</a:t>
            </a:r>
          </a:p>
          <a:p>
            <a:pPr lvl="1">
              <a:spcBef>
                <a:spcPts val="1500"/>
              </a:spcBef>
            </a:pPr>
            <a:r>
              <a:rPr lang="en-US" dirty="0" smtClean="0"/>
              <a:t>Live tiles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9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187624" y="2848626"/>
            <a:ext cx="6984776" cy="857250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>
                <a:latin typeface="Segoe UI Light" pitchFamily="34" charset="0"/>
                <a:cs typeface="Segoe UI Light" pitchFamily="34" charset="0"/>
              </a:rPr>
              <a:t>Tiles</a:t>
            </a:r>
            <a:endParaRPr lang="en-US" sz="3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1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 packaging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3544" y="951571"/>
            <a:ext cx="5410944" cy="3643052"/>
          </a:xfrm>
        </p:spPr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.</a:t>
            </a:r>
            <a:r>
              <a:rPr lang="en-US" dirty="0" err="1">
                <a:ea typeface="ＭＳ Ｐゴシック" pitchFamily="34" charset="-128"/>
              </a:rPr>
              <a:t>appx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file format (zip)</a:t>
            </a:r>
          </a:p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Compiled app and resources</a:t>
            </a:r>
            <a:endParaRPr lang="en-US" dirty="0">
              <a:ea typeface="ＭＳ Ｐゴシック" pitchFamily="34" charset="-128"/>
            </a:endParaRPr>
          </a:p>
          <a:p>
            <a:pPr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App </a:t>
            </a:r>
            <a:r>
              <a:rPr lang="en-US" dirty="0" smtClean="0">
                <a:ea typeface="ＭＳ Ｐゴシック" pitchFamily="34" charset="-128"/>
              </a:rPr>
              <a:t>Manifest</a:t>
            </a:r>
          </a:p>
          <a:p>
            <a:pPr>
              <a:buFontTx/>
              <a:buChar char="•"/>
            </a:pPr>
            <a:r>
              <a:rPr lang="en-US" dirty="0" err="1" smtClean="0">
                <a:ea typeface="ＭＳ Ｐゴシック" pitchFamily="34" charset="-128"/>
              </a:rPr>
              <a:t>BlockMap</a:t>
            </a:r>
            <a:endParaRPr lang="en-US" dirty="0" smtClean="0">
              <a:ea typeface="ＭＳ Ｐゴシック" pitchFamily="34" charset="-128"/>
            </a:endParaRPr>
          </a:p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Digital signature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528124" y="1005576"/>
            <a:ext cx="2603717" cy="34522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8975" y="2638198"/>
            <a:ext cx="2209800" cy="4196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AppXManifest.xml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8975" y="3124252"/>
            <a:ext cx="2209800" cy="4196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BlockMap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8975" y="3610306"/>
            <a:ext cx="2209800" cy="4196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Signature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8975" y="1117462"/>
            <a:ext cx="2209800" cy="1400282"/>
            <a:chOff x="8408697" y="1925725"/>
            <a:chExt cx="2209800" cy="712958"/>
          </a:xfrm>
          <a:solidFill>
            <a:schemeClr val="bg1">
              <a:lumMod val="50000"/>
            </a:schemeClr>
          </a:solidFill>
        </p:grpSpPr>
        <p:sp>
          <p:nvSpPr>
            <p:cNvPr id="11" name="Rectangle 10"/>
            <p:cNvSpPr/>
            <p:nvPr/>
          </p:nvSpPr>
          <p:spPr>
            <a:xfrm>
              <a:off x="8408697" y="1925725"/>
              <a:ext cx="2209800" cy="712958"/>
            </a:xfrm>
            <a:prstGeom prst="rect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558821" y="2224616"/>
              <a:ext cx="1898524" cy="18804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Files / Assets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01734" y="4111248"/>
            <a:ext cx="1876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.appx package</a:t>
            </a:r>
          </a:p>
        </p:txBody>
      </p:sp>
    </p:spTree>
    <p:extLst>
      <p:ext uri="{BB962C8B-B14F-4D97-AF65-F5344CB8AC3E}">
        <p14:creationId xmlns:p14="http://schemas.microsoft.com/office/powerpoint/2010/main" val="399637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Installation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Declarative approach</a:t>
            </a:r>
          </a:p>
          <a:p>
            <a:pPr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Everything installed in one </a:t>
            </a:r>
            <a:r>
              <a:rPr lang="en-US" dirty="0" smtClean="0">
                <a:ea typeface="ＭＳ Ｐゴシック" pitchFamily="34" charset="-128"/>
              </a:rPr>
              <a:t>folder</a:t>
            </a:r>
          </a:p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Installation </a:t>
            </a:r>
            <a:r>
              <a:rPr lang="en-US" dirty="0">
                <a:ea typeface="ＭＳ Ｐゴシック" pitchFamily="34" charset="-128"/>
              </a:rPr>
              <a:t>is on per-user basis</a:t>
            </a:r>
          </a:p>
          <a:p>
            <a:pPr lvl="1"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Installation for first user</a:t>
            </a:r>
          </a:p>
          <a:p>
            <a:pPr lvl="1"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Registration for the next</a:t>
            </a:r>
          </a:p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Automatic updates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9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start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1570"/>
            <a:ext cx="8229600" cy="4050450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Main start point: </a:t>
            </a:r>
            <a:r>
              <a:rPr lang="en-CA" dirty="0" smtClean="0">
                <a:hlinkClick r:id="rId2"/>
              </a:rPr>
              <a:t>dev.windows.com</a:t>
            </a:r>
            <a:endParaRPr lang="en-CA" dirty="0" smtClean="0"/>
          </a:p>
          <a:p>
            <a:pPr lvl="1"/>
            <a:r>
              <a:rPr lang="en-CA" dirty="0"/>
              <a:t>Windows 8 Developer Preview x64 with </a:t>
            </a:r>
            <a:r>
              <a:rPr lang="en-CA" dirty="0" smtClean="0"/>
              <a:t>developer </a:t>
            </a:r>
            <a:r>
              <a:rPr lang="en-CA" dirty="0" smtClean="0"/>
              <a:t>tools</a:t>
            </a:r>
          </a:p>
          <a:p>
            <a:pPr lvl="1"/>
            <a:r>
              <a:rPr lang="en-CA" dirty="0" smtClean="0"/>
              <a:t>APIs for Metro style apps</a:t>
            </a:r>
          </a:p>
          <a:p>
            <a:pPr lvl="1"/>
            <a:r>
              <a:rPr lang="en-CA" dirty="0" smtClean="0"/>
              <a:t>Samples</a:t>
            </a:r>
          </a:p>
          <a:p>
            <a:pPr lvl="1"/>
            <a:r>
              <a:rPr lang="en-CA" dirty="0" smtClean="0"/>
              <a:t>Forums</a:t>
            </a:r>
          </a:p>
          <a:p>
            <a:pPr lvl="1"/>
            <a:endParaRPr lang="en-CA" dirty="0" smtClean="0"/>
          </a:p>
          <a:p>
            <a:pPr marL="342900" lvl="1" indent="-342900">
              <a:spcBef>
                <a:spcPts val="1500"/>
              </a:spcBef>
            </a:pPr>
            <a:r>
              <a:rPr lang="en-CA" sz="3200" dirty="0"/>
              <a:t>BUILD conference </a:t>
            </a:r>
            <a:r>
              <a:rPr lang="en-CA" sz="3200" dirty="0" smtClean="0"/>
              <a:t>videos: </a:t>
            </a:r>
            <a:r>
              <a:rPr lang="en-CA" sz="2800" dirty="0" smtClean="0">
                <a:hlinkClick r:id="rId3"/>
              </a:rPr>
              <a:t>BuildWindows.com</a:t>
            </a:r>
            <a:endParaRPr lang="en-CA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24</a:t>
            </a:fld>
            <a:endParaRPr lang="en-US"/>
          </a:p>
        </p:txBody>
      </p:sp>
      <p:sp>
        <p:nvSpPr>
          <p:cNvPr id="6" name="Subtitle 2"/>
          <p:cNvSpPr txBox="1">
            <a:spLocks noGrp="1"/>
          </p:cNvSpPr>
          <p:nvPr>
            <p:ph type="title" idx="4294967295"/>
          </p:nvPr>
        </p:nvSpPr>
        <p:spPr>
          <a:xfrm>
            <a:off x="1187625" y="2794620"/>
            <a:ext cx="7056437" cy="85725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marL="342900" indent="-342900" algn="l" defTabSz="914400" rtl="0" eaLnBrk="1" latinLnBrk="0" hangingPunct="1">
              <a:spcBef>
                <a:spcPts val="1500"/>
              </a:spcBef>
              <a:buClr>
                <a:schemeClr val="accent3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Segoe UI Light" pitchFamily="34" charset="0"/>
                <a:ea typeface="Segoe UI Light" pitchFamily="34" charset="0"/>
                <a:cs typeface="Segoe UI Light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Segoe UI Light" pitchFamily="34" charset="0"/>
                <a:ea typeface="Segoe UI Light" pitchFamily="34" charset="0"/>
                <a:cs typeface="Segoe UI Light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Segoe UI Light" pitchFamily="34" charset="0"/>
                <a:ea typeface="Segoe UI Light" pitchFamily="34" charset="0"/>
                <a:cs typeface="Segoe UI Light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Segoe UI Light" pitchFamily="34" charset="0"/>
                <a:ea typeface="Segoe UI Light" pitchFamily="34" charset="0"/>
                <a:cs typeface="Segoe UI Light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Segoe UI Light" pitchFamily="34" charset="0"/>
                <a:ea typeface="Segoe UI Light" pitchFamily="34" charset="0"/>
                <a:cs typeface="Segoe UI Light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/>
              <a:t>lunarfrog.com/blog</a:t>
            </a:r>
          </a:p>
          <a:p>
            <a:pPr mar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100" dirty="0">
                <a:solidFill>
                  <a:schemeClr val="accent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@</a:t>
            </a:r>
            <a:r>
              <a:rPr lang="en-US" dirty="0" err="1" smtClean="0"/>
              <a:t>taggedfrog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8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Windows 8 platform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1080712" y="3785615"/>
            <a:ext cx="6875664" cy="30861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cs typeface="Segoe UI" pitchFamily="34" charset="0"/>
              </a:rPr>
              <a:t>Windows Kernel Services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075324" y="1429320"/>
            <a:ext cx="3264372" cy="232886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cs typeface="Segoe UI" pitchFamily="34" charset="0"/>
              </a:rPr>
              <a:t>Metro-style APIs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530516" y="2642615"/>
            <a:ext cx="1320924" cy="1115568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Internet Explorer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88052" y="2642615"/>
            <a:ext cx="1068324" cy="1115568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Win32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425616" y="2642615"/>
            <a:ext cx="1068324" cy="1115568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.NET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425616" y="1429320"/>
            <a:ext cx="1068324" cy="118586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C# / VB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530516" y="1429320"/>
            <a:ext cx="1320924" cy="118586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HTML /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cs typeface="Segoe UI" pitchFamily="34" charset="0"/>
              </a:rPr>
              <a:t>JS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or</a:t>
            </a:r>
            <a:endParaRPr lang="en-US" sz="14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cs typeface="Segoe UI" pitchFamily="34" charset="0"/>
              </a:rPr>
              <a:t>Silverlight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888052" y="1429320"/>
            <a:ext cx="1068324" cy="118586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C / C++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13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8 platform </a:t>
            </a:r>
            <a:r>
              <a:rPr lang="en-US" dirty="0" smtClean="0"/>
              <a:t>- Metro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086956" y="2722880"/>
            <a:ext cx="4805172" cy="109761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WinRT</a:t>
            </a: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 APIs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086956" y="2296160"/>
            <a:ext cx="1590964" cy="38133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IE 10 Engine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716874" y="1821190"/>
            <a:ext cx="1563624" cy="85630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C++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328504" y="2296160"/>
            <a:ext cx="1563624" cy="38133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.NET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086956" y="1820041"/>
            <a:ext cx="1590964" cy="43319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JavaScript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28504" y="1821190"/>
            <a:ext cx="1563624" cy="43319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C# / VB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086956" y="1347614"/>
            <a:ext cx="1590964" cy="43319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HTML5 / CSS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716874" y="1347614"/>
            <a:ext cx="1067562" cy="43319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DirectX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830156" y="1347614"/>
            <a:ext cx="2061972" cy="43319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accent3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cs typeface="Segoe UI" pitchFamily="34" charset="0"/>
              </a:rPr>
              <a:t>XAML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2086956" y="3882819"/>
            <a:ext cx="4805172" cy="30861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cs typeface="Segoe UI" pitchFamily="34" charset="0"/>
              </a:rPr>
              <a:t>Windows Kernel Services</a:t>
            </a:r>
          </a:p>
        </p:txBody>
      </p:sp>
    </p:spTree>
    <p:extLst>
      <p:ext uri="{BB962C8B-B14F-4D97-AF65-F5344CB8AC3E}">
        <p14:creationId xmlns:p14="http://schemas.microsoft.com/office/powerpoint/2010/main" val="264027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WinRT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4518"/>
            <a:ext cx="8229600" cy="3960440"/>
          </a:xfrm>
        </p:spPr>
        <p:txBody>
          <a:bodyPr>
            <a:noAutofit/>
          </a:bodyPr>
          <a:lstStyle/>
          <a:p>
            <a:pPr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Object-oriented Win32 replacement</a:t>
            </a:r>
          </a:p>
          <a:p>
            <a:pPr>
              <a:buFontTx/>
              <a:buChar char="•"/>
            </a:pPr>
            <a:r>
              <a:rPr lang="en-US" dirty="0">
                <a:ea typeface="ＭＳ Ｐゴシック" pitchFamily="34" charset="-128"/>
              </a:rPr>
              <a:t>Native, written in C++</a:t>
            </a:r>
          </a:p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Based </a:t>
            </a:r>
            <a:r>
              <a:rPr lang="en-US" dirty="0">
                <a:ea typeface="ＭＳ Ｐゴシック" pitchFamily="34" charset="-128"/>
              </a:rPr>
              <a:t>on </a:t>
            </a:r>
            <a:r>
              <a:rPr lang="en-US" dirty="0" smtClean="0">
                <a:ea typeface="ＭＳ Ｐゴシック" pitchFamily="34" charset="-128"/>
              </a:rPr>
              <a:t>COM</a:t>
            </a:r>
          </a:p>
          <a:p>
            <a:pPr>
              <a:buFontTx/>
              <a:buChar char="•"/>
            </a:pPr>
            <a:r>
              <a:rPr lang="en-US" dirty="0" smtClean="0">
                <a:ea typeface="ＭＳ Ｐゴシック" pitchFamily="34" charset="-128"/>
              </a:rPr>
              <a:t>.NET-like metadata</a:t>
            </a:r>
            <a:endParaRPr lang="en-US" dirty="0">
              <a:ea typeface="ＭＳ Ｐゴシック" pitchFamily="34" charset="-128"/>
            </a:endParaRPr>
          </a:p>
          <a:p>
            <a:r>
              <a:rPr lang="en-US" dirty="0" smtClean="0">
                <a:ea typeface="ＭＳ Ｐゴシック" pitchFamily="34" charset="-128"/>
              </a:rPr>
              <a:t>Any </a:t>
            </a:r>
            <a:r>
              <a:rPr lang="en-US" dirty="0">
                <a:ea typeface="ＭＳ Ｐゴシック" pitchFamily="34" charset="-128"/>
              </a:rPr>
              <a:t>language can be used to extend </a:t>
            </a:r>
            <a:r>
              <a:rPr lang="en-US" dirty="0" smtClean="0">
                <a:ea typeface="ＭＳ Ｐゴシック" pitchFamily="34" charset="-128"/>
              </a:rPr>
              <a:t>it</a:t>
            </a:r>
            <a:endParaRPr lang="en-US" dirty="0">
              <a:ea typeface="ＭＳ Ｐゴシック" pitchFamily="34" charset="-128"/>
            </a:endParaRPr>
          </a:p>
          <a:p>
            <a:r>
              <a:rPr lang="en-US" dirty="0" err="1">
                <a:ea typeface="ＭＳ Ｐゴシック" pitchFamily="34" charset="-128"/>
              </a:rPr>
              <a:t>Async</a:t>
            </a:r>
            <a:r>
              <a:rPr lang="en-US" dirty="0">
                <a:ea typeface="ＭＳ Ｐゴシック" pitchFamily="34" charset="-128"/>
              </a:rPr>
              <a:t> everywhere (50ms rule</a:t>
            </a:r>
            <a:r>
              <a:rPr lang="en-US" dirty="0" smtClean="0">
                <a:ea typeface="ＭＳ Ｐゴシック" pitchFamily="34" charset="-128"/>
              </a:rPr>
              <a:t>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3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Synchronous call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7544" y="1464285"/>
            <a:ext cx="7848872" cy="2259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private </a:t>
            </a:r>
            <a:r>
              <a:rPr lang="en-US" sz="2000" dirty="0">
                <a:solidFill>
                  <a:schemeClr val="tx2"/>
                </a:solidFill>
              </a:rPr>
              <a:t>void </a:t>
            </a:r>
            <a:r>
              <a:rPr lang="en-US" sz="2000" dirty="0" err="1"/>
              <a:t>ButtonClick</a:t>
            </a:r>
            <a:r>
              <a:rPr lang="en-US" sz="2000" dirty="0"/>
              <a:t>()</a:t>
            </a:r>
          </a:p>
          <a:p>
            <a:pPr>
              <a:spcAft>
                <a:spcPts val="500"/>
              </a:spcAft>
            </a:pPr>
            <a:r>
              <a:rPr lang="en-US" sz="2000" dirty="0" smtClean="0"/>
              <a:t>{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    </a:t>
            </a:r>
            <a:r>
              <a:rPr lang="en-US" sz="2000" dirty="0" err="1" smtClean="0">
                <a:solidFill>
                  <a:srgbClr val="0070C0"/>
                </a:solidFill>
              </a:rPr>
              <a:t>WebClient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/>
              <a:t>client = </a:t>
            </a:r>
            <a:r>
              <a:rPr lang="en-US" sz="2000" dirty="0">
                <a:solidFill>
                  <a:schemeClr val="tx2"/>
                </a:solidFill>
              </a:rPr>
              <a:t>new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70C0"/>
                </a:solidFill>
              </a:rPr>
              <a:t>WebClient</a:t>
            </a:r>
            <a:r>
              <a:rPr lang="en-US" sz="2000" dirty="0"/>
              <a:t>();</a:t>
            </a:r>
          </a:p>
          <a:p>
            <a:pPr>
              <a:spcAft>
                <a:spcPts val="5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    </a:t>
            </a:r>
            <a:r>
              <a:rPr lang="en-US" sz="2000" dirty="0" err="1" smtClean="0">
                <a:solidFill>
                  <a:schemeClr val="tx2"/>
                </a:solidFill>
              </a:rPr>
              <a:t>var</a:t>
            </a:r>
            <a:r>
              <a:rPr lang="en-US" sz="2000" dirty="0" smtClean="0"/>
              <a:t> </a:t>
            </a:r>
            <a:r>
              <a:rPr lang="en-US" sz="2000" dirty="0" err="1"/>
              <a:t>str</a:t>
            </a:r>
            <a:r>
              <a:rPr lang="en-US" sz="2000" dirty="0"/>
              <a:t> = </a:t>
            </a:r>
            <a:r>
              <a:rPr lang="en-US" sz="2000" dirty="0" err="1"/>
              <a:t>client.DownloadString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C00000"/>
                </a:solidFill>
              </a:rPr>
              <a:t>"</a:t>
            </a:r>
            <a:r>
              <a:rPr lang="en-US" sz="2000" dirty="0">
                <a:solidFill>
                  <a:schemeClr val="tx2"/>
                </a:solidFill>
              </a:rPr>
              <a:t>http</a:t>
            </a:r>
            <a:r>
              <a:rPr lang="en-US" sz="2000" dirty="0" smtClean="0">
                <a:solidFill>
                  <a:schemeClr val="tx2"/>
                </a:solidFill>
              </a:rPr>
              <a:t>://host/service</a:t>
            </a:r>
            <a:r>
              <a:rPr lang="en-US" sz="2000" dirty="0" smtClean="0">
                <a:solidFill>
                  <a:srgbClr val="C00000"/>
                </a:solidFill>
              </a:rPr>
              <a:t>"</a:t>
            </a:r>
            <a:r>
              <a:rPr lang="en-US" sz="2000" dirty="0" smtClean="0"/>
              <a:t>);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en-US" sz="2000" dirty="0"/>
              <a:t>  </a:t>
            </a:r>
            <a:r>
              <a:rPr lang="en-US" sz="2000" dirty="0" smtClean="0"/>
              <a:t>  </a:t>
            </a:r>
            <a:r>
              <a:rPr lang="en-US" sz="2000" dirty="0" err="1" smtClean="0"/>
              <a:t>ResultsBox.Text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err="1"/>
              <a:t>str</a:t>
            </a:r>
            <a:r>
              <a:rPr lang="en-US" sz="2000" dirty="0"/>
              <a:t>;</a:t>
            </a:r>
          </a:p>
          <a:p>
            <a:pPr>
              <a:spcAft>
                <a:spcPts val="500"/>
              </a:spcAft>
            </a:pPr>
            <a:r>
              <a:rPr lang="en-US" sz="2000" dirty="0" smtClean="0"/>
              <a:t>}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324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Asynchronous </a:t>
            </a:r>
            <a:r>
              <a:rPr lang="en-CA" dirty="0" smtClean="0"/>
              <a:t>development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New keywords </a:t>
            </a:r>
            <a:r>
              <a:rPr lang="en-CA" dirty="0"/>
              <a:t>in C</a:t>
            </a:r>
            <a:r>
              <a:rPr lang="en-CA" dirty="0" smtClean="0"/>
              <a:t># and VB</a:t>
            </a:r>
          </a:p>
          <a:p>
            <a:pPr lvl="1"/>
            <a:r>
              <a:rPr lang="en-CA" b="1" dirty="0" err="1" smtClean="0"/>
              <a:t>async</a:t>
            </a:r>
            <a:endParaRPr lang="en-CA" b="1" dirty="0" smtClean="0"/>
          </a:p>
          <a:p>
            <a:pPr lvl="1"/>
            <a:r>
              <a:rPr lang="en-CA" b="1" dirty="0" smtClean="0"/>
              <a:t>await</a:t>
            </a:r>
            <a:endParaRPr lang="en-CA" b="1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Async</a:t>
            </a:r>
            <a:r>
              <a:rPr lang="en-CA" dirty="0" smtClean="0"/>
              <a:t> call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7544" y="1464285"/>
            <a:ext cx="8136904" cy="2259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00"/>
              </a:spcAft>
            </a:pPr>
            <a:r>
              <a:rPr lang="en-US" sz="2000" u="sng" dirty="0" err="1" smtClean="0">
                <a:solidFill>
                  <a:schemeClr val="tx2"/>
                </a:solidFill>
              </a:rPr>
              <a:t>async</a:t>
            </a:r>
            <a:r>
              <a:rPr lang="en-US" sz="2000" dirty="0" smtClean="0">
                <a:solidFill>
                  <a:schemeClr val="tx2"/>
                </a:solidFill>
              </a:rPr>
              <a:t> private </a:t>
            </a:r>
            <a:r>
              <a:rPr lang="en-US" sz="2000" dirty="0">
                <a:solidFill>
                  <a:schemeClr val="tx2"/>
                </a:solidFill>
              </a:rPr>
              <a:t>void </a:t>
            </a:r>
            <a:r>
              <a:rPr lang="en-US" sz="2000" dirty="0" err="1"/>
              <a:t>ButtonClick</a:t>
            </a:r>
            <a:r>
              <a:rPr lang="en-US" sz="2000" dirty="0"/>
              <a:t>()</a:t>
            </a:r>
          </a:p>
          <a:p>
            <a:pPr>
              <a:spcAft>
                <a:spcPts val="500"/>
              </a:spcAft>
            </a:pPr>
            <a:r>
              <a:rPr lang="en-US" sz="2000" dirty="0" smtClean="0"/>
              <a:t>{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    </a:t>
            </a:r>
            <a:r>
              <a:rPr lang="en-US" sz="2000" dirty="0" err="1" smtClean="0">
                <a:solidFill>
                  <a:srgbClr val="0070C0"/>
                </a:solidFill>
              </a:rPr>
              <a:t>WebClient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/>
              <a:t>client = </a:t>
            </a:r>
            <a:r>
              <a:rPr lang="en-US" sz="2000" dirty="0">
                <a:solidFill>
                  <a:schemeClr val="tx2"/>
                </a:solidFill>
              </a:rPr>
              <a:t>new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70C0"/>
                </a:solidFill>
              </a:rPr>
              <a:t>WebClient</a:t>
            </a:r>
            <a:r>
              <a:rPr lang="en-US" sz="2000" dirty="0"/>
              <a:t>();</a:t>
            </a:r>
          </a:p>
          <a:p>
            <a:pPr>
              <a:spcAft>
                <a:spcPts val="5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    </a:t>
            </a:r>
            <a:r>
              <a:rPr lang="en-US" sz="2000" dirty="0" err="1" smtClean="0">
                <a:solidFill>
                  <a:schemeClr val="tx2"/>
                </a:solidFill>
              </a:rPr>
              <a:t>var</a:t>
            </a:r>
            <a:r>
              <a:rPr lang="en-US" sz="2000" dirty="0" smtClean="0"/>
              <a:t> </a:t>
            </a:r>
            <a:r>
              <a:rPr lang="en-US" sz="2000" dirty="0" err="1"/>
              <a:t>str</a:t>
            </a:r>
            <a:r>
              <a:rPr lang="en-US" sz="2000" dirty="0"/>
              <a:t> = </a:t>
            </a:r>
            <a:r>
              <a:rPr lang="en-US" sz="2000" u="sng" dirty="0">
                <a:solidFill>
                  <a:schemeClr val="tx2"/>
                </a:solidFill>
              </a:rPr>
              <a:t>await</a:t>
            </a:r>
            <a:r>
              <a:rPr lang="en-US" sz="2000" dirty="0" smtClean="0"/>
              <a:t> </a:t>
            </a:r>
            <a:r>
              <a:rPr lang="en-US" sz="2000" dirty="0" err="1" smtClean="0"/>
              <a:t>client.DownloadString</a:t>
            </a:r>
            <a:r>
              <a:rPr lang="en-US" sz="2000" u="sng" dirty="0" err="1" smtClean="0"/>
              <a:t>TaskAsync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C00000"/>
                </a:solidFill>
              </a:rPr>
              <a:t>"</a:t>
            </a:r>
            <a:r>
              <a:rPr lang="en-US" sz="2000" dirty="0">
                <a:solidFill>
                  <a:schemeClr val="tx2"/>
                </a:solidFill>
              </a:rPr>
              <a:t>http</a:t>
            </a:r>
            <a:r>
              <a:rPr lang="en-US" sz="2000" dirty="0" smtClean="0">
                <a:solidFill>
                  <a:schemeClr val="tx2"/>
                </a:solidFill>
              </a:rPr>
              <a:t>://host/service</a:t>
            </a:r>
            <a:r>
              <a:rPr lang="en-US" sz="2000" dirty="0" smtClean="0">
                <a:solidFill>
                  <a:srgbClr val="C00000"/>
                </a:solidFill>
              </a:rPr>
              <a:t>"</a:t>
            </a:r>
            <a:r>
              <a:rPr lang="en-US" sz="2000" dirty="0" smtClean="0"/>
              <a:t>);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en-US" sz="2000" dirty="0"/>
              <a:t>  </a:t>
            </a:r>
            <a:r>
              <a:rPr lang="en-US" sz="2000" dirty="0" smtClean="0"/>
              <a:t>  </a:t>
            </a:r>
            <a:r>
              <a:rPr lang="en-US" sz="2000" dirty="0" err="1" smtClean="0"/>
              <a:t>ResultsBox.Text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err="1"/>
              <a:t>str</a:t>
            </a:r>
            <a:r>
              <a:rPr lang="en-US" sz="2000" dirty="0"/>
              <a:t>;</a:t>
            </a:r>
          </a:p>
          <a:p>
            <a:pPr>
              <a:spcAft>
                <a:spcPts val="500"/>
              </a:spcAft>
            </a:pPr>
            <a:r>
              <a:rPr lang="en-US" sz="2000" dirty="0" smtClean="0"/>
              <a:t>}</a:t>
            </a:r>
            <a:endParaRPr lang="en-US" sz="2000" dirty="0"/>
          </a:p>
        </p:txBody>
      </p:sp>
      <p:sp>
        <p:nvSpPr>
          <p:cNvPr id="3" name="Right Arrow 2"/>
          <p:cNvSpPr/>
          <p:nvPr/>
        </p:nvSpPr>
        <p:spPr>
          <a:xfrm>
            <a:off x="323528" y="2328381"/>
            <a:ext cx="144016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22824" y="2730934"/>
            <a:ext cx="144016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23528" y="3095647"/>
            <a:ext cx="144016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22824" y="3443895"/>
            <a:ext cx="144016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3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 call details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17B8E-654A-4DDD-9727-4300298A3271}" type="slidenum">
              <a:rPr lang="en-US" smtClean="0"/>
              <a:t>9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123728" y="2171640"/>
            <a:ext cx="60486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6424" y="1955616"/>
            <a:ext cx="147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Main thread</a:t>
            </a:r>
            <a:endParaRPr lang="en-CA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06424" y="2891720"/>
            <a:ext cx="2169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Background thread</a:t>
            </a:r>
            <a:endParaRPr lang="en-CA" sz="2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699792" y="3091775"/>
            <a:ext cx="5472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67744" y="1955616"/>
            <a:ext cx="1800200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Segoe UI" pitchFamily="34" charset="0"/>
                <a:cs typeface="Segoe UI" pitchFamily="34" charset="0"/>
              </a:rPr>
              <a:t>ButtonClick</a:t>
            </a:r>
            <a:r>
              <a:rPr lang="en-US" sz="1600" dirty="0" smtClean="0">
                <a:latin typeface="Segoe UI" pitchFamily="34" charset="0"/>
                <a:cs typeface="Segoe UI" pitchFamily="34" charset="0"/>
              </a:rPr>
              <a:t>()</a:t>
            </a:r>
            <a:endParaRPr lang="en-CA" sz="160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51920" y="2891720"/>
            <a:ext cx="1800200" cy="40011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en-US" sz="1600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Download String</a:t>
            </a:r>
            <a:endParaRPr lang="en-CA" sz="16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36096" y="1971585"/>
            <a:ext cx="2448272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latin typeface="Segoe UI" pitchFamily="34" charset="0"/>
                <a:cs typeface="Segoe UI" pitchFamily="34" charset="0"/>
              </a:rPr>
              <a:t>ButtonClick_Callback</a:t>
            </a:r>
            <a:r>
              <a:rPr lang="en-US" sz="1600" dirty="0">
                <a:latin typeface="Segoe UI" pitchFamily="34" charset="0"/>
                <a:cs typeface="Segoe UI" pitchFamily="34" charset="0"/>
              </a:rPr>
              <a:t>()</a:t>
            </a:r>
            <a:endParaRPr lang="en-CA" sz="1600" dirty="0">
              <a:latin typeface="Segoe UI" pitchFamily="34" charset="0"/>
              <a:cs typeface="Segoe U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23928" y="2459672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580112" y="2459672"/>
            <a:ext cx="0" cy="36224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77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LunarFrog">
      <a:dk1>
        <a:srgbClr val="414141"/>
      </a:dk1>
      <a:lt1>
        <a:sysClr val="window" lastClr="FFFFFF"/>
      </a:lt1>
      <a:dk2>
        <a:srgbClr val="1F497D"/>
      </a:dk2>
      <a:lt2>
        <a:srgbClr val="F2F2F2"/>
      </a:lt2>
      <a:accent1>
        <a:srgbClr val="4F81BD"/>
      </a:accent1>
      <a:accent2>
        <a:srgbClr val="C0504D"/>
      </a:accent2>
      <a:accent3>
        <a:srgbClr val="00513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4112</TotalTime>
  <Words>489</Words>
  <Application>Microsoft Office PowerPoint</Application>
  <PresentationFormat>On-screen Show (16:9)</PresentationFormat>
  <Paragraphs>181</Paragraphs>
  <Slides>25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Windows 8 Development  Deeper Dive</vt:lpstr>
      <vt:lpstr>Agenda</vt:lpstr>
      <vt:lpstr>Windows 8 platform</vt:lpstr>
      <vt:lpstr>Windows 8 platform - Metro</vt:lpstr>
      <vt:lpstr>WinRT</vt:lpstr>
      <vt:lpstr>Synchronous call</vt:lpstr>
      <vt:lpstr>Asynchronous development</vt:lpstr>
      <vt:lpstr>Async call</vt:lpstr>
      <vt:lpstr>Async call details</vt:lpstr>
      <vt:lpstr>App sandbox</vt:lpstr>
      <vt:lpstr>.NET Metro profile</vt:lpstr>
      <vt:lpstr>Metro-style application</vt:lpstr>
      <vt:lpstr>Other contracts</vt:lpstr>
      <vt:lpstr>App lifecycle states</vt:lpstr>
      <vt:lpstr>Suspending event</vt:lpstr>
      <vt:lpstr>Suspending event – async calls</vt:lpstr>
      <vt:lpstr>Suspending event – async calls</vt:lpstr>
      <vt:lpstr>True multitasking</vt:lpstr>
      <vt:lpstr>bit.ly/BackgroundTasks</vt:lpstr>
      <vt:lpstr>Tiles</vt:lpstr>
      <vt:lpstr>App packaging</vt:lpstr>
      <vt:lpstr>Installation</vt:lpstr>
      <vt:lpstr>How to start</vt:lpstr>
      <vt:lpstr>lunarfrog.com/blog @taggedfrog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Alchemist</dc:creator>
  <cp:lastModifiedBy>Andrei Marukovich</cp:lastModifiedBy>
  <cp:revision>217</cp:revision>
  <dcterms:created xsi:type="dcterms:W3CDTF">2011-01-24T05:08:07Z</dcterms:created>
  <dcterms:modified xsi:type="dcterms:W3CDTF">2012-01-19T01:09:36Z</dcterms:modified>
</cp:coreProperties>
</file>